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handoutMasterIdLst>
    <p:handoutMasterId r:id="rId37"/>
  </p:handoutMasterIdLst>
  <p:sldIdLst>
    <p:sldId id="259" r:id="rId5"/>
    <p:sldId id="443" r:id="rId6"/>
    <p:sldId id="444" r:id="rId7"/>
    <p:sldId id="356" r:id="rId8"/>
    <p:sldId id="355" r:id="rId9"/>
    <p:sldId id="382" r:id="rId10"/>
    <p:sldId id="366" r:id="rId11"/>
    <p:sldId id="442" r:id="rId12"/>
    <p:sldId id="415" r:id="rId13"/>
    <p:sldId id="361" r:id="rId14"/>
    <p:sldId id="291" r:id="rId15"/>
    <p:sldId id="332" r:id="rId16"/>
    <p:sldId id="292" r:id="rId17"/>
    <p:sldId id="303" r:id="rId18"/>
    <p:sldId id="416" r:id="rId19"/>
    <p:sldId id="360" r:id="rId20"/>
    <p:sldId id="296" r:id="rId21"/>
    <p:sldId id="342" r:id="rId22"/>
    <p:sldId id="417" r:id="rId23"/>
    <p:sldId id="367" r:id="rId24"/>
    <p:sldId id="418" r:id="rId25"/>
    <p:sldId id="304" r:id="rId26"/>
    <p:sldId id="385" r:id="rId27"/>
    <p:sldId id="372" r:id="rId28"/>
    <p:sldId id="370" r:id="rId29"/>
    <p:sldId id="333" r:id="rId30"/>
    <p:sldId id="365" r:id="rId31"/>
    <p:sldId id="364" r:id="rId32"/>
    <p:sldId id="354" r:id="rId33"/>
    <p:sldId id="363" r:id="rId34"/>
    <p:sldId id="344" r:id="rId3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Mullally" initials="DM" lastIdx="1" clrIdx="0">
    <p:extLst>
      <p:ext uri="{19B8F6BF-5375-455C-9EA6-DF929625EA0E}">
        <p15:presenceInfo xmlns:p15="http://schemas.microsoft.com/office/powerpoint/2012/main" userId="4f81e8c01be11f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4D88DE-BC0D-4BC0-AA10-4522885FC5C4}" v="768" dt="2022-10-25T20:45:41.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4568" autoAdjust="0"/>
    <p:restoredTop sz="96115" autoAdjust="0"/>
  </p:normalViewPr>
  <p:slideViewPr>
    <p:cSldViewPr snapToGrid="0">
      <p:cViewPr varScale="1">
        <p:scale>
          <a:sx n="67" d="100"/>
          <a:sy n="67" d="100"/>
        </p:scale>
        <p:origin x="756" y="72"/>
      </p:cViewPr>
      <p:guideLst/>
    </p:cSldViewPr>
  </p:slideViewPr>
  <p:outlineViewPr>
    <p:cViewPr>
      <p:scale>
        <a:sx n="33" d="100"/>
        <a:sy n="33" d="100"/>
      </p:scale>
      <p:origin x="0" y="-557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Mullally" userId="4f81e8c01be11fae" providerId="LiveId" clId="{794D88DE-BC0D-4BC0-AA10-4522885FC5C4}"/>
    <pc:docChg chg="undo custSel addSld delSld modSld sldOrd">
      <pc:chgData name="Dave Mullally" userId="4f81e8c01be11fae" providerId="LiveId" clId="{794D88DE-BC0D-4BC0-AA10-4522885FC5C4}" dt="2022-10-25T21:12:44.278" v="2031"/>
      <pc:docMkLst>
        <pc:docMk/>
      </pc:docMkLst>
      <pc:sldChg chg="addSp delSp modSp mod modTransition">
        <pc:chgData name="Dave Mullally" userId="4f81e8c01be11fae" providerId="LiveId" clId="{794D88DE-BC0D-4BC0-AA10-4522885FC5C4}" dt="2022-10-25T20:42:13.925" v="1695"/>
        <pc:sldMkLst>
          <pc:docMk/>
          <pc:sldMk cId="0" sldId="259"/>
        </pc:sldMkLst>
        <pc:spChg chg="mod">
          <ac:chgData name="Dave Mullally" userId="4f81e8c01be11fae" providerId="LiveId" clId="{794D88DE-BC0D-4BC0-AA10-4522885FC5C4}" dt="2022-10-25T20:22:33.092" v="1125" actId="20577"/>
          <ac:spMkLst>
            <pc:docMk/>
            <pc:sldMk cId="0" sldId="259"/>
            <ac:spMk id="2" creationId="{8EDE3FB4-3581-4D66-B9BE-8F4A71B9DFDB}"/>
          </ac:spMkLst>
        </pc:spChg>
        <pc:spChg chg="mod">
          <ac:chgData name="Dave Mullally" userId="4f81e8c01be11fae" providerId="LiveId" clId="{794D88DE-BC0D-4BC0-AA10-4522885FC5C4}" dt="2022-10-08T20:54:25.773" v="377" actId="14100"/>
          <ac:spMkLst>
            <pc:docMk/>
            <pc:sldMk cId="0" sldId="259"/>
            <ac:spMk id="3" creationId="{B9B5166C-CCF0-E185-41B2-F684E0E10277}"/>
          </ac:spMkLst>
        </pc:spChg>
        <pc:spChg chg="add del mod">
          <ac:chgData name="Dave Mullally" userId="4f81e8c01be11fae" providerId="LiveId" clId="{794D88DE-BC0D-4BC0-AA10-4522885FC5C4}" dt="2022-10-25T20:27:56.613" v="1335" actId="478"/>
          <ac:spMkLst>
            <pc:docMk/>
            <pc:sldMk cId="0" sldId="259"/>
            <ac:spMk id="5" creationId="{CC4C9F36-97A7-8AC8-FF6D-D647ABEEFDDB}"/>
          </ac:spMkLst>
        </pc:spChg>
        <pc:spChg chg="add del mod">
          <ac:chgData name="Dave Mullally" userId="4f81e8c01be11fae" providerId="LiveId" clId="{794D88DE-BC0D-4BC0-AA10-4522885FC5C4}" dt="2022-10-25T20:28:52.478" v="1338" actId="478"/>
          <ac:spMkLst>
            <pc:docMk/>
            <pc:sldMk cId="0" sldId="259"/>
            <ac:spMk id="6" creationId="{E08FB0BF-29EB-6BD5-C602-DDA6F268FE13}"/>
          </ac:spMkLst>
        </pc:spChg>
        <pc:spChg chg="add mod">
          <ac:chgData name="Dave Mullally" userId="4f81e8c01be11fae" providerId="LiveId" clId="{794D88DE-BC0D-4BC0-AA10-4522885FC5C4}" dt="2022-10-25T20:32:27.181" v="1428" actId="255"/>
          <ac:spMkLst>
            <pc:docMk/>
            <pc:sldMk cId="0" sldId="259"/>
            <ac:spMk id="7" creationId="{5B201C25-6F99-B026-C18F-3B27A7DBEFBE}"/>
          </ac:spMkLst>
        </pc:spChg>
        <pc:spChg chg="mod">
          <ac:chgData name="Dave Mullally" userId="4f81e8c01be11fae" providerId="LiveId" clId="{794D88DE-BC0D-4BC0-AA10-4522885FC5C4}" dt="2022-10-25T20:21:16.712" v="1005" actId="14100"/>
          <ac:spMkLst>
            <pc:docMk/>
            <pc:sldMk cId="0" sldId="259"/>
            <ac:spMk id="3074" creationId="{B518473A-056E-4E5C-A53E-026EA66E531A}"/>
          </ac:spMkLst>
        </pc:spChg>
        <pc:spChg chg="mod">
          <ac:chgData name="Dave Mullally" userId="4f81e8c01be11fae" providerId="LiveId" clId="{794D88DE-BC0D-4BC0-AA10-4522885FC5C4}" dt="2022-10-25T20:21:28.468" v="1008" actId="14100"/>
          <ac:spMkLst>
            <pc:docMk/>
            <pc:sldMk cId="0" sldId="259"/>
            <ac:spMk id="3075" creationId="{12D40865-A623-4842-BE77-52FA4249A343}"/>
          </ac:spMkLst>
        </pc:spChg>
        <pc:picChg chg="add mod">
          <ac:chgData name="Dave Mullally" userId="4f81e8c01be11fae" providerId="LiveId" clId="{794D88DE-BC0D-4BC0-AA10-4522885FC5C4}" dt="2022-10-25T20:32:44.669" v="1429" actId="1076"/>
          <ac:picMkLst>
            <pc:docMk/>
            <pc:sldMk cId="0" sldId="259"/>
            <ac:picMk id="4" creationId="{232578DC-6974-5596-B82F-F52F2246E222}"/>
          </ac:picMkLst>
        </pc:picChg>
        <pc:picChg chg="mod">
          <ac:chgData name="Dave Mullally" userId="4f81e8c01be11fae" providerId="LiveId" clId="{794D88DE-BC0D-4BC0-AA10-4522885FC5C4}" dt="2022-10-25T20:21:37.590" v="1010" actId="1076"/>
          <ac:picMkLst>
            <pc:docMk/>
            <pc:sldMk cId="0" sldId="259"/>
            <ac:picMk id="3077" creationId="{9B274812-F6AC-482B-9268-3B4457C1CFEF}"/>
          </ac:picMkLst>
        </pc:picChg>
        <pc:picChg chg="del">
          <ac:chgData name="Dave Mullally" userId="4f81e8c01be11fae" providerId="LiveId" clId="{794D88DE-BC0D-4BC0-AA10-4522885FC5C4}" dt="2022-10-25T20:20:29.424" v="942" actId="478"/>
          <ac:picMkLst>
            <pc:docMk/>
            <pc:sldMk cId="0" sldId="259"/>
            <ac:picMk id="3078" creationId="{64205412-97D3-458D-A5D3-92508EBE0CF7}"/>
          </ac:picMkLst>
        </pc:picChg>
      </pc:sldChg>
      <pc:sldChg chg="modSp mod">
        <pc:chgData name="Dave Mullally" userId="4f81e8c01be11fae" providerId="LiveId" clId="{794D88DE-BC0D-4BC0-AA10-4522885FC5C4}" dt="2022-10-10T17:12:10.145" v="452" actId="20577"/>
        <pc:sldMkLst>
          <pc:docMk/>
          <pc:sldMk cId="0" sldId="292"/>
        </pc:sldMkLst>
        <pc:spChg chg="mod">
          <ac:chgData name="Dave Mullally" userId="4f81e8c01be11fae" providerId="LiveId" clId="{794D88DE-BC0D-4BC0-AA10-4522885FC5C4}" dt="2022-10-10T17:12:10.145" v="452" actId="20577"/>
          <ac:spMkLst>
            <pc:docMk/>
            <pc:sldMk cId="0" sldId="292"/>
            <ac:spMk id="10" creationId="{8484EDC1-F078-4F4E-B042-E5F92DF4A1DD}"/>
          </ac:spMkLst>
        </pc:spChg>
      </pc:sldChg>
      <pc:sldChg chg="modSp mod">
        <pc:chgData name="Dave Mullally" userId="4f81e8c01be11fae" providerId="LiveId" clId="{794D88DE-BC0D-4BC0-AA10-4522885FC5C4}" dt="2022-10-10T17:16:52.526" v="469" actId="20577"/>
        <pc:sldMkLst>
          <pc:docMk/>
          <pc:sldMk cId="0" sldId="296"/>
        </pc:sldMkLst>
        <pc:spChg chg="mod">
          <ac:chgData name="Dave Mullally" userId="4f81e8c01be11fae" providerId="LiveId" clId="{794D88DE-BC0D-4BC0-AA10-4522885FC5C4}" dt="2022-10-10T17:16:52.526" v="469" actId="20577"/>
          <ac:spMkLst>
            <pc:docMk/>
            <pc:sldMk cId="0" sldId="296"/>
            <ac:spMk id="8" creationId="{2A0DBD70-3A1C-4C60-BC0C-9CD3D5D3F96D}"/>
          </ac:spMkLst>
        </pc:spChg>
      </pc:sldChg>
      <pc:sldChg chg="modSp mod">
        <pc:chgData name="Dave Mullally" userId="4f81e8c01be11fae" providerId="LiveId" clId="{794D88DE-BC0D-4BC0-AA10-4522885FC5C4}" dt="2022-10-10T17:12:57.545" v="456" actId="20577"/>
        <pc:sldMkLst>
          <pc:docMk/>
          <pc:sldMk cId="0" sldId="304"/>
        </pc:sldMkLst>
        <pc:spChg chg="mod">
          <ac:chgData name="Dave Mullally" userId="4f81e8c01be11fae" providerId="LiveId" clId="{794D88DE-BC0D-4BC0-AA10-4522885FC5C4}" dt="2022-10-10T17:12:57.545" v="456" actId="20577"/>
          <ac:spMkLst>
            <pc:docMk/>
            <pc:sldMk cId="0" sldId="304"/>
            <ac:spMk id="16" creationId="{51C70F84-BA13-4764-9AAD-C3DC463F943C}"/>
          </ac:spMkLst>
        </pc:spChg>
      </pc:sldChg>
      <pc:sldChg chg="modSp mod">
        <pc:chgData name="Dave Mullally" userId="4f81e8c01be11fae" providerId="LiveId" clId="{794D88DE-BC0D-4BC0-AA10-4522885FC5C4}" dt="2022-10-10T17:16:29.414" v="467" actId="20577"/>
        <pc:sldMkLst>
          <pc:docMk/>
          <pc:sldMk cId="0" sldId="332"/>
        </pc:sldMkLst>
        <pc:spChg chg="mod">
          <ac:chgData name="Dave Mullally" userId="4f81e8c01be11fae" providerId="LiveId" clId="{794D88DE-BC0D-4BC0-AA10-4522885FC5C4}" dt="2022-10-10T17:16:29.414" v="467" actId="20577"/>
          <ac:spMkLst>
            <pc:docMk/>
            <pc:sldMk cId="0" sldId="332"/>
            <ac:spMk id="8" creationId="{10E5682E-1525-4F5D-A1FB-AF92F5C63E5C}"/>
          </ac:spMkLst>
        </pc:spChg>
      </pc:sldChg>
      <pc:sldChg chg="modSp mod">
        <pc:chgData name="Dave Mullally" userId="4f81e8c01be11fae" providerId="LiveId" clId="{794D88DE-BC0D-4BC0-AA10-4522885FC5C4}" dt="2022-10-10T17:13:32.804" v="460" actId="20577"/>
        <pc:sldMkLst>
          <pc:docMk/>
          <pc:sldMk cId="0" sldId="344"/>
        </pc:sldMkLst>
        <pc:spChg chg="mod">
          <ac:chgData name="Dave Mullally" userId="4f81e8c01be11fae" providerId="LiveId" clId="{794D88DE-BC0D-4BC0-AA10-4522885FC5C4}" dt="2022-10-10T17:13:32.804" v="460" actId="20577"/>
          <ac:spMkLst>
            <pc:docMk/>
            <pc:sldMk cId="0" sldId="344"/>
            <ac:spMk id="17" creationId="{2E7AD946-B0C0-4EBE-B630-62B85A7039C2}"/>
          </ac:spMkLst>
        </pc:spChg>
      </pc:sldChg>
      <pc:sldChg chg="modSp del mod">
        <pc:chgData name="Dave Mullally" userId="4f81e8c01be11fae" providerId="LiveId" clId="{794D88DE-BC0D-4BC0-AA10-4522885FC5C4}" dt="2022-10-08T20:46:12.287" v="244" actId="47"/>
        <pc:sldMkLst>
          <pc:docMk/>
          <pc:sldMk cId="695199569" sldId="352"/>
        </pc:sldMkLst>
        <pc:graphicFrameChg chg="modGraphic">
          <ac:chgData name="Dave Mullally" userId="4f81e8c01be11fae" providerId="LiveId" clId="{794D88DE-BC0D-4BC0-AA10-4522885FC5C4}" dt="2022-09-24T20:54:52.652" v="139" actId="255"/>
          <ac:graphicFrameMkLst>
            <pc:docMk/>
            <pc:sldMk cId="695199569" sldId="352"/>
            <ac:graphicFrameMk id="2" creationId="{6034A5C5-019C-4C10-8C24-7993C6213660}"/>
          </ac:graphicFrameMkLst>
        </pc:graphicFrameChg>
        <pc:graphicFrameChg chg="mod">
          <ac:chgData name="Dave Mullally" userId="4f81e8c01be11fae" providerId="LiveId" clId="{794D88DE-BC0D-4BC0-AA10-4522885FC5C4}" dt="2022-10-08T17:24:59.717" v="145" actId="20577"/>
          <ac:graphicFrameMkLst>
            <pc:docMk/>
            <pc:sldMk cId="695199569" sldId="352"/>
            <ac:graphicFrameMk id="10" creationId="{CA79C0A7-902C-4E2B-BAF9-A4E38CD00C6C}"/>
          </ac:graphicFrameMkLst>
        </pc:graphicFrameChg>
      </pc:sldChg>
      <pc:sldChg chg="modSp mod">
        <pc:chgData name="Dave Mullally" userId="4f81e8c01be11fae" providerId="LiveId" clId="{794D88DE-BC0D-4BC0-AA10-4522885FC5C4}" dt="2022-10-10T17:17:26.198" v="471" actId="20577"/>
        <pc:sldMkLst>
          <pc:docMk/>
          <pc:sldMk cId="1846814201" sldId="354"/>
        </pc:sldMkLst>
        <pc:spChg chg="mod">
          <ac:chgData name="Dave Mullally" userId="4f81e8c01be11fae" providerId="LiveId" clId="{794D88DE-BC0D-4BC0-AA10-4522885FC5C4}" dt="2022-10-10T17:17:26.198" v="471" actId="20577"/>
          <ac:spMkLst>
            <pc:docMk/>
            <pc:sldMk cId="1846814201" sldId="354"/>
            <ac:spMk id="13" creationId="{18E55578-562A-4C71-9D12-A34A351219F9}"/>
          </ac:spMkLst>
        </pc:spChg>
      </pc:sldChg>
      <pc:sldChg chg="modSp mod modTransition">
        <pc:chgData name="Dave Mullally" userId="4f81e8c01be11fae" providerId="LiveId" clId="{794D88DE-BC0D-4BC0-AA10-4522885FC5C4}" dt="2022-10-25T20:44:10.029" v="2019"/>
        <pc:sldMkLst>
          <pc:docMk/>
          <pc:sldMk cId="2273079511" sldId="361"/>
        </pc:sldMkLst>
        <pc:spChg chg="mod">
          <ac:chgData name="Dave Mullally" userId="4f81e8c01be11fae" providerId="LiveId" clId="{794D88DE-BC0D-4BC0-AA10-4522885FC5C4}" dt="2022-10-10T17:11:48.128" v="446" actId="20577"/>
          <ac:spMkLst>
            <pc:docMk/>
            <pc:sldMk cId="2273079511" sldId="361"/>
            <ac:spMk id="9" creationId="{F4E8A66A-67C1-4A87-BC5C-DFCAF1E7F7FA}"/>
          </ac:spMkLst>
        </pc:spChg>
      </pc:sldChg>
      <pc:sldChg chg="modSp mod">
        <pc:chgData name="Dave Mullally" userId="4f81e8c01be11fae" providerId="LiveId" clId="{794D88DE-BC0D-4BC0-AA10-4522885FC5C4}" dt="2022-10-10T17:15:11.966" v="463" actId="27918"/>
        <pc:sldMkLst>
          <pc:docMk/>
          <pc:sldMk cId="1903879050" sldId="364"/>
        </pc:sldMkLst>
        <pc:spChg chg="mod">
          <ac:chgData name="Dave Mullally" userId="4f81e8c01be11fae" providerId="LiveId" clId="{794D88DE-BC0D-4BC0-AA10-4522885FC5C4}" dt="2022-10-10T17:09:58.941" v="434" actId="20577"/>
          <ac:spMkLst>
            <pc:docMk/>
            <pc:sldMk cId="1903879050" sldId="364"/>
            <ac:spMk id="9" creationId="{B763797E-6B72-424A-8ADB-0A0D7C87EF97}"/>
          </ac:spMkLst>
        </pc:spChg>
      </pc:sldChg>
      <pc:sldChg chg="modSp mod">
        <pc:chgData name="Dave Mullally" userId="4f81e8c01be11fae" providerId="LiveId" clId="{794D88DE-BC0D-4BC0-AA10-4522885FC5C4}" dt="2022-10-10T17:09:47.416" v="432" actId="20577"/>
        <pc:sldMkLst>
          <pc:docMk/>
          <pc:sldMk cId="1210832470" sldId="365"/>
        </pc:sldMkLst>
        <pc:spChg chg="mod">
          <ac:chgData name="Dave Mullally" userId="4f81e8c01be11fae" providerId="LiveId" clId="{794D88DE-BC0D-4BC0-AA10-4522885FC5C4}" dt="2022-10-10T17:09:47.416" v="432" actId="20577"/>
          <ac:spMkLst>
            <pc:docMk/>
            <pc:sldMk cId="1210832470" sldId="365"/>
            <ac:spMk id="10" creationId="{E5E4546F-CF1D-47B0-962C-A568D13060A5}"/>
          </ac:spMkLst>
        </pc:spChg>
      </pc:sldChg>
      <pc:sldChg chg="modSp mod ord modTransition">
        <pc:chgData name="Dave Mullally" userId="4f81e8c01be11fae" providerId="LiveId" clId="{794D88DE-BC0D-4BC0-AA10-4522885FC5C4}" dt="2022-10-25T21:12:00.599" v="2025"/>
        <pc:sldMkLst>
          <pc:docMk/>
          <pc:sldMk cId="2603782197" sldId="366"/>
        </pc:sldMkLst>
        <pc:spChg chg="mod">
          <ac:chgData name="Dave Mullally" userId="4f81e8c01be11fae" providerId="LiveId" clId="{794D88DE-BC0D-4BC0-AA10-4522885FC5C4}" dt="2022-10-25T20:24:04.949" v="1141" actId="14100"/>
          <ac:spMkLst>
            <pc:docMk/>
            <pc:sldMk cId="2603782197" sldId="366"/>
            <ac:spMk id="4" creationId="{65BDD83C-AFE7-4CC9-88EF-8059A14FD856}"/>
          </ac:spMkLst>
        </pc:spChg>
      </pc:sldChg>
      <pc:sldChg chg="modSp mod">
        <pc:chgData name="Dave Mullally" userId="4f81e8c01be11fae" providerId="LiveId" clId="{794D88DE-BC0D-4BC0-AA10-4522885FC5C4}" dt="2022-10-10T17:10:11.904" v="436" actId="20577"/>
        <pc:sldMkLst>
          <pc:docMk/>
          <pc:sldMk cId="111225259" sldId="372"/>
        </pc:sldMkLst>
        <pc:spChg chg="mod">
          <ac:chgData name="Dave Mullally" userId="4f81e8c01be11fae" providerId="LiveId" clId="{794D88DE-BC0D-4BC0-AA10-4522885FC5C4}" dt="2022-10-10T17:10:11.904" v="436" actId="20577"/>
          <ac:spMkLst>
            <pc:docMk/>
            <pc:sldMk cId="111225259" sldId="372"/>
            <ac:spMk id="11" creationId="{B1D64526-F913-419D-8A0C-EDF62312B389}"/>
          </ac:spMkLst>
        </pc:spChg>
      </pc:sldChg>
      <pc:sldChg chg="del">
        <pc:chgData name="Dave Mullally" userId="4f81e8c01be11fae" providerId="LiveId" clId="{794D88DE-BC0D-4BC0-AA10-4522885FC5C4}" dt="2022-10-08T20:35:03.818" v="146" actId="47"/>
        <pc:sldMkLst>
          <pc:docMk/>
          <pc:sldMk cId="2605576689" sldId="377"/>
        </pc:sldMkLst>
      </pc:sldChg>
      <pc:sldChg chg="delSp modSp mod ord">
        <pc:chgData name="Dave Mullally" userId="4f81e8c01be11fae" providerId="LiveId" clId="{794D88DE-BC0D-4BC0-AA10-4522885FC5C4}" dt="2022-10-25T21:12:44.278" v="2031"/>
        <pc:sldMkLst>
          <pc:docMk/>
          <pc:sldMk cId="568066726" sldId="382"/>
        </pc:sldMkLst>
        <pc:spChg chg="del mod">
          <ac:chgData name="Dave Mullally" userId="4f81e8c01be11fae" providerId="LiveId" clId="{794D88DE-BC0D-4BC0-AA10-4522885FC5C4}" dt="2022-10-17T19:38:10.601" v="822" actId="478"/>
          <ac:spMkLst>
            <pc:docMk/>
            <pc:sldMk cId="568066726" sldId="382"/>
            <ac:spMk id="2" creationId="{3E40B3F0-F923-4CC0-ACDE-4715968ED561}"/>
          </ac:spMkLst>
        </pc:spChg>
        <pc:spChg chg="mod">
          <ac:chgData name="Dave Mullally" userId="4f81e8c01be11fae" providerId="LiveId" clId="{794D88DE-BC0D-4BC0-AA10-4522885FC5C4}" dt="2022-10-17T19:39:05.968" v="914" actId="20577"/>
          <ac:spMkLst>
            <pc:docMk/>
            <pc:sldMk cId="568066726" sldId="382"/>
            <ac:spMk id="3" creationId="{3A7EB21C-5C8B-455C-B527-124DDD90B4D0}"/>
          </ac:spMkLst>
        </pc:spChg>
        <pc:spChg chg="mod">
          <ac:chgData name="Dave Mullally" userId="4f81e8c01be11fae" providerId="LiveId" clId="{794D88DE-BC0D-4BC0-AA10-4522885FC5C4}" dt="2022-10-10T17:16:04.129" v="465" actId="20577"/>
          <ac:spMkLst>
            <pc:docMk/>
            <pc:sldMk cId="568066726" sldId="382"/>
            <ac:spMk id="11" creationId="{78C6CCF7-6B4E-40E6-8239-C132DF84AB2E}"/>
          </ac:spMkLst>
        </pc:spChg>
        <pc:spChg chg="mod">
          <ac:chgData name="Dave Mullally" userId="4f81e8c01be11fae" providerId="LiveId" clId="{794D88DE-BC0D-4BC0-AA10-4522885FC5C4}" dt="2022-10-17T19:37:30.027" v="816" actId="20577"/>
          <ac:spMkLst>
            <pc:docMk/>
            <pc:sldMk cId="568066726" sldId="382"/>
            <ac:spMk id="16" creationId="{199BC2EC-C5EB-4AF6-867C-12E1677DF4B5}"/>
          </ac:spMkLst>
        </pc:spChg>
        <pc:graphicFrameChg chg="mod">
          <ac:chgData name="Dave Mullally" userId="4f81e8c01be11fae" providerId="LiveId" clId="{794D88DE-BC0D-4BC0-AA10-4522885FC5C4}" dt="2022-10-17T19:36:19.954" v="773" actId="20577"/>
          <ac:graphicFrameMkLst>
            <pc:docMk/>
            <pc:sldMk cId="568066726" sldId="382"/>
            <ac:graphicFrameMk id="10" creationId="{CA79C0A7-902C-4E2B-BAF9-A4E38CD00C6C}"/>
          </ac:graphicFrameMkLst>
        </pc:graphicFrameChg>
      </pc:sldChg>
      <pc:sldChg chg="modSp mod">
        <pc:chgData name="Dave Mullally" userId="4f81e8c01be11fae" providerId="LiveId" clId="{794D88DE-BC0D-4BC0-AA10-4522885FC5C4}" dt="2022-10-10T17:13:03.892" v="458" actId="20577"/>
        <pc:sldMkLst>
          <pc:docMk/>
          <pc:sldMk cId="272031812" sldId="385"/>
        </pc:sldMkLst>
        <pc:spChg chg="mod">
          <ac:chgData name="Dave Mullally" userId="4f81e8c01be11fae" providerId="LiveId" clId="{794D88DE-BC0D-4BC0-AA10-4522885FC5C4}" dt="2022-10-10T17:13:03.892" v="458" actId="20577"/>
          <ac:spMkLst>
            <pc:docMk/>
            <pc:sldMk cId="272031812" sldId="385"/>
            <ac:spMk id="7" creationId="{43A5FCA0-B13D-44C7-9ABC-B1FB4351750A}"/>
          </ac:spMkLst>
        </pc:spChg>
      </pc:sldChg>
      <pc:sldChg chg="modSp del mod">
        <pc:chgData name="Dave Mullally" userId="4f81e8c01be11fae" providerId="LiveId" clId="{794D88DE-BC0D-4BC0-AA10-4522885FC5C4}" dt="2022-10-08T20:44:53.643" v="243" actId="47"/>
        <pc:sldMkLst>
          <pc:docMk/>
          <pc:sldMk cId="3377661613" sldId="386"/>
        </pc:sldMkLst>
        <pc:spChg chg="mod">
          <ac:chgData name="Dave Mullally" userId="4f81e8c01be11fae" providerId="LiveId" clId="{794D88DE-BC0D-4BC0-AA10-4522885FC5C4}" dt="2022-10-08T20:37:05.892" v="150" actId="14100"/>
          <ac:spMkLst>
            <pc:docMk/>
            <pc:sldMk cId="3377661613" sldId="386"/>
            <ac:spMk id="3" creationId="{2626B543-6325-4C6D-A648-D1FF487730C8}"/>
          </ac:spMkLst>
        </pc:spChg>
        <pc:spChg chg="mod">
          <ac:chgData name="Dave Mullally" userId="4f81e8c01be11fae" providerId="LiveId" clId="{794D88DE-BC0D-4BC0-AA10-4522885FC5C4}" dt="2022-10-08T20:37:05.892" v="150" actId="14100"/>
          <ac:spMkLst>
            <pc:docMk/>
            <pc:sldMk cId="3377661613" sldId="386"/>
            <ac:spMk id="6" creationId="{CE6D7A3B-289C-419D-95F6-BDBC7F7C684A}"/>
          </ac:spMkLst>
        </pc:spChg>
        <pc:spChg chg="mod">
          <ac:chgData name="Dave Mullally" userId="4f81e8c01be11fae" providerId="LiveId" clId="{794D88DE-BC0D-4BC0-AA10-4522885FC5C4}" dt="2022-10-08T20:37:05.892" v="150" actId="14100"/>
          <ac:spMkLst>
            <pc:docMk/>
            <pc:sldMk cId="3377661613" sldId="386"/>
            <ac:spMk id="9" creationId="{2B21B310-B1E1-4E4B-B2C0-9B0AE4C8C89F}"/>
          </ac:spMkLst>
        </pc:spChg>
        <pc:spChg chg="mod">
          <ac:chgData name="Dave Mullally" userId="4f81e8c01be11fae" providerId="LiveId" clId="{794D88DE-BC0D-4BC0-AA10-4522885FC5C4}" dt="2022-10-08T20:37:05.892" v="150" actId="14100"/>
          <ac:spMkLst>
            <pc:docMk/>
            <pc:sldMk cId="3377661613" sldId="386"/>
            <ac:spMk id="12" creationId="{CF25D51A-91D6-49D1-8A41-436DFA5886F3}"/>
          </ac:spMkLst>
        </pc:spChg>
        <pc:spChg chg="mod">
          <ac:chgData name="Dave Mullally" userId="4f81e8c01be11fae" providerId="LiveId" clId="{794D88DE-BC0D-4BC0-AA10-4522885FC5C4}" dt="2022-10-08T20:37:05.892" v="150" actId="14100"/>
          <ac:spMkLst>
            <pc:docMk/>
            <pc:sldMk cId="3377661613" sldId="386"/>
            <ac:spMk id="15" creationId="{240D5CD9-FA4E-4A64-9790-0411A5069C66}"/>
          </ac:spMkLst>
        </pc:spChg>
        <pc:spChg chg="mod">
          <ac:chgData name="Dave Mullally" userId="4f81e8c01be11fae" providerId="LiveId" clId="{794D88DE-BC0D-4BC0-AA10-4522885FC5C4}" dt="2022-10-08T20:37:05.892" v="150" actId="14100"/>
          <ac:spMkLst>
            <pc:docMk/>
            <pc:sldMk cId="3377661613" sldId="386"/>
            <ac:spMk id="16" creationId="{199BC2EC-C5EB-4AF6-867C-12E1677DF4B5}"/>
          </ac:spMkLst>
        </pc:spChg>
        <pc:graphicFrameChg chg="mod">
          <ac:chgData name="Dave Mullally" userId="4f81e8c01be11fae" providerId="LiveId" clId="{794D88DE-BC0D-4BC0-AA10-4522885FC5C4}" dt="2022-10-08T20:37:05.892" v="150" actId="14100"/>
          <ac:graphicFrameMkLst>
            <pc:docMk/>
            <pc:sldMk cId="3377661613" sldId="386"/>
            <ac:graphicFrameMk id="2" creationId="{6034A5C5-019C-4C10-8C24-7993C6213660}"/>
          </ac:graphicFrameMkLst>
        </pc:graphicFrameChg>
        <pc:graphicFrameChg chg="mod">
          <ac:chgData name="Dave Mullally" userId="4f81e8c01be11fae" providerId="LiveId" clId="{794D88DE-BC0D-4BC0-AA10-4522885FC5C4}" dt="2022-10-08T20:37:05.892" v="150" actId="14100"/>
          <ac:graphicFrameMkLst>
            <pc:docMk/>
            <pc:sldMk cId="3377661613" sldId="386"/>
            <ac:graphicFrameMk id="10" creationId="{CA79C0A7-902C-4E2B-BAF9-A4E38CD00C6C}"/>
          </ac:graphicFrameMkLst>
        </pc:graphicFrameChg>
        <pc:cxnChg chg="mod">
          <ac:chgData name="Dave Mullally" userId="4f81e8c01be11fae" providerId="LiveId" clId="{794D88DE-BC0D-4BC0-AA10-4522885FC5C4}" dt="2022-10-08T20:37:05.892" v="150" actId="14100"/>
          <ac:cxnSpMkLst>
            <pc:docMk/>
            <pc:sldMk cId="3377661613" sldId="386"/>
            <ac:cxnSpMk id="4" creationId="{C0758214-054D-4BE3-81AB-31C960CE74BD}"/>
          </ac:cxnSpMkLst>
        </pc:cxnChg>
        <pc:cxnChg chg="mod">
          <ac:chgData name="Dave Mullally" userId="4f81e8c01be11fae" providerId="LiveId" clId="{794D88DE-BC0D-4BC0-AA10-4522885FC5C4}" dt="2022-10-08T20:37:05.892" v="150" actId="14100"/>
          <ac:cxnSpMkLst>
            <pc:docMk/>
            <pc:sldMk cId="3377661613" sldId="386"/>
            <ac:cxnSpMk id="11" creationId="{E258476A-A354-4EBC-9995-A9D5A2210531}"/>
          </ac:cxnSpMkLst>
        </pc:cxnChg>
      </pc:sldChg>
      <pc:sldChg chg="del">
        <pc:chgData name="Dave Mullally" userId="4f81e8c01be11fae" providerId="LiveId" clId="{794D88DE-BC0D-4BC0-AA10-4522885FC5C4}" dt="2022-10-11T00:18:19.030" v="741" actId="47"/>
        <pc:sldMkLst>
          <pc:docMk/>
          <pc:sldMk cId="1901333718" sldId="413"/>
        </pc:sldMkLst>
      </pc:sldChg>
      <pc:sldChg chg="del">
        <pc:chgData name="Dave Mullally" userId="4f81e8c01be11fae" providerId="LiveId" clId="{794D88DE-BC0D-4BC0-AA10-4522885FC5C4}" dt="2022-10-11T00:18:23.919" v="742" actId="47"/>
        <pc:sldMkLst>
          <pc:docMk/>
          <pc:sldMk cId="2904889527" sldId="414"/>
        </pc:sldMkLst>
      </pc:sldChg>
      <pc:sldChg chg="modSp mod">
        <pc:chgData name="Dave Mullally" userId="4f81e8c01be11fae" providerId="LiveId" clId="{794D88DE-BC0D-4BC0-AA10-4522885FC5C4}" dt="2022-10-10T17:12:26.785" v="454" actId="20577"/>
        <pc:sldMkLst>
          <pc:docMk/>
          <pc:sldMk cId="2310343068" sldId="416"/>
        </pc:sldMkLst>
        <pc:spChg chg="mod">
          <ac:chgData name="Dave Mullally" userId="4f81e8c01be11fae" providerId="LiveId" clId="{794D88DE-BC0D-4BC0-AA10-4522885FC5C4}" dt="2022-10-10T17:12:26.785" v="454" actId="20577"/>
          <ac:spMkLst>
            <pc:docMk/>
            <pc:sldMk cId="2310343068" sldId="416"/>
            <ac:spMk id="8" creationId="{1415764D-B1AC-4A11-B0BB-42CE00FD57CF}"/>
          </ac:spMkLst>
        </pc:spChg>
      </pc:sldChg>
      <pc:sldChg chg="del mod">
        <pc:chgData name="Dave Mullally" userId="4f81e8c01be11fae" providerId="LiveId" clId="{794D88DE-BC0D-4BC0-AA10-4522885FC5C4}" dt="2022-10-08T20:53:39.809" v="362" actId="47"/>
        <pc:sldMkLst>
          <pc:docMk/>
          <pc:sldMk cId="3776350791" sldId="439"/>
        </pc:sldMkLst>
      </pc:sldChg>
      <pc:sldChg chg="modSp del mod ord">
        <pc:chgData name="Dave Mullally" userId="4f81e8c01be11fae" providerId="LiveId" clId="{794D88DE-BC0D-4BC0-AA10-4522885FC5C4}" dt="2022-10-17T19:39:15.664" v="915" actId="47"/>
        <pc:sldMkLst>
          <pc:docMk/>
          <pc:sldMk cId="1481139701" sldId="440"/>
        </pc:sldMkLst>
        <pc:spChg chg="mod">
          <ac:chgData name="Dave Mullally" userId="4f81e8c01be11fae" providerId="LiveId" clId="{794D88DE-BC0D-4BC0-AA10-4522885FC5C4}" dt="2022-10-09T20:39:28.882" v="383" actId="20577"/>
          <ac:spMkLst>
            <pc:docMk/>
            <pc:sldMk cId="1481139701" sldId="440"/>
            <ac:spMk id="6" creationId="{CE6D7A3B-289C-419D-95F6-BDBC7F7C684A}"/>
          </ac:spMkLst>
        </pc:spChg>
        <pc:spChg chg="mod">
          <ac:chgData name="Dave Mullally" userId="4f81e8c01be11fae" providerId="LiveId" clId="{794D88DE-BC0D-4BC0-AA10-4522885FC5C4}" dt="2022-10-10T17:10:45.476" v="438" actId="20577"/>
          <ac:spMkLst>
            <pc:docMk/>
            <pc:sldMk cId="1481139701" sldId="440"/>
            <ac:spMk id="9" creationId="{2B21B310-B1E1-4E4B-B2C0-9B0AE4C8C89F}"/>
          </ac:spMkLst>
        </pc:spChg>
        <pc:spChg chg="mod">
          <ac:chgData name="Dave Mullally" userId="4f81e8c01be11fae" providerId="LiveId" clId="{794D88DE-BC0D-4BC0-AA10-4522885FC5C4}" dt="2022-10-08T20:38:15.872" v="152" actId="255"/>
          <ac:spMkLst>
            <pc:docMk/>
            <pc:sldMk cId="1481139701" sldId="440"/>
            <ac:spMk id="16" creationId="{199BC2EC-C5EB-4AF6-867C-12E1677DF4B5}"/>
          </ac:spMkLst>
        </pc:spChg>
        <pc:graphicFrameChg chg="mod">
          <ac:chgData name="Dave Mullally" userId="4f81e8c01be11fae" providerId="LiveId" clId="{794D88DE-BC0D-4BC0-AA10-4522885FC5C4}" dt="2022-10-08T20:48:30.752" v="297" actId="20577"/>
          <ac:graphicFrameMkLst>
            <pc:docMk/>
            <pc:sldMk cId="1481139701" sldId="440"/>
            <ac:graphicFrameMk id="10" creationId="{CA79C0A7-902C-4E2B-BAF9-A4E38CD00C6C}"/>
          </ac:graphicFrameMkLst>
        </pc:graphicFrameChg>
      </pc:sldChg>
      <pc:sldChg chg="delSp modSp del mod">
        <pc:chgData name="Dave Mullally" userId="4f81e8c01be11fae" providerId="LiveId" clId="{794D88DE-BC0D-4BC0-AA10-4522885FC5C4}" dt="2022-10-17T19:39:23.352" v="916" actId="47"/>
        <pc:sldMkLst>
          <pc:docMk/>
          <pc:sldMk cId="1260493720" sldId="441"/>
        </pc:sldMkLst>
        <pc:spChg chg="mod ord">
          <ac:chgData name="Dave Mullally" userId="4f81e8c01be11fae" providerId="LiveId" clId="{794D88DE-BC0D-4BC0-AA10-4522885FC5C4}" dt="2022-10-08T20:53:16.489" v="361" actId="167"/>
          <ac:spMkLst>
            <pc:docMk/>
            <pc:sldMk cId="1260493720" sldId="441"/>
            <ac:spMk id="3" creationId="{2626B543-6325-4C6D-A648-D1FF487730C8}"/>
          </ac:spMkLst>
        </pc:spChg>
        <pc:spChg chg="mod">
          <ac:chgData name="Dave Mullally" userId="4f81e8c01be11fae" providerId="LiveId" clId="{794D88DE-BC0D-4BC0-AA10-4522885FC5C4}" dt="2022-10-08T20:49:10.792" v="299"/>
          <ac:spMkLst>
            <pc:docMk/>
            <pc:sldMk cId="1260493720" sldId="441"/>
            <ac:spMk id="6" creationId="{CE6D7A3B-289C-419D-95F6-BDBC7F7C684A}"/>
          </ac:spMkLst>
        </pc:spChg>
        <pc:spChg chg="mod">
          <ac:chgData name="Dave Mullally" userId="4f81e8c01be11fae" providerId="LiveId" clId="{794D88DE-BC0D-4BC0-AA10-4522885FC5C4}" dt="2022-10-10T17:10:57.326" v="440" actId="20577"/>
          <ac:spMkLst>
            <pc:docMk/>
            <pc:sldMk cId="1260493720" sldId="441"/>
            <ac:spMk id="9" creationId="{2B21B310-B1E1-4E4B-B2C0-9B0AE4C8C89F}"/>
          </ac:spMkLst>
        </pc:spChg>
        <pc:spChg chg="mod">
          <ac:chgData name="Dave Mullally" userId="4f81e8c01be11fae" providerId="LiveId" clId="{794D88DE-BC0D-4BC0-AA10-4522885FC5C4}" dt="2022-10-08T20:46:57.885" v="246" actId="255"/>
          <ac:spMkLst>
            <pc:docMk/>
            <pc:sldMk cId="1260493720" sldId="441"/>
            <ac:spMk id="16" creationId="{199BC2EC-C5EB-4AF6-867C-12E1677DF4B5}"/>
          </ac:spMkLst>
        </pc:spChg>
        <pc:graphicFrameChg chg="mod modGraphic">
          <ac:chgData name="Dave Mullally" userId="4f81e8c01be11fae" providerId="LiveId" clId="{794D88DE-BC0D-4BC0-AA10-4522885FC5C4}" dt="2022-10-08T20:53:09.736" v="360" actId="20577"/>
          <ac:graphicFrameMkLst>
            <pc:docMk/>
            <pc:sldMk cId="1260493720" sldId="441"/>
            <ac:graphicFrameMk id="2" creationId="{6034A5C5-019C-4C10-8C24-7993C6213660}"/>
          </ac:graphicFrameMkLst>
        </pc:graphicFrameChg>
        <pc:graphicFrameChg chg="mod ord">
          <ac:chgData name="Dave Mullally" userId="4f81e8c01be11fae" providerId="LiveId" clId="{794D88DE-BC0D-4BC0-AA10-4522885FC5C4}" dt="2022-10-08T20:51:53.238" v="323" actId="167"/>
          <ac:graphicFrameMkLst>
            <pc:docMk/>
            <pc:sldMk cId="1260493720" sldId="441"/>
            <ac:graphicFrameMk id="10" creationId="{CA79C0A7-902C-4E2B-BAF9-A4E38CD00C6C}"/>
          </ac:graphicFrameMkLst>
        </pc:graphicFrameChg>
        <pc:cxnChg chg="del">
          <ac:chgData name="Dave Mullally" userId="4f81e8c01be11fae" providerId="LiveId" clId="{794D88DE-BC0D-4BC0-AA10-4522885FC5C4}" dt="2022-10-08T20:52:31.305" v="327" actId="478"/>
          <ac:cxnSpMkLst>
            <pc:docMk/>
            <pc:sldMk cId="1260493720" sldId="441"/>
            <ac:cxnSpMk id="4" creationId="{C0758214-054D-4BE3-81AB-31C960CE74BD}"/>
          </ac:cxnSpMkLst>
        </pc:cxnChg>
        <pc:cxnChg chg="mod">
          <ac:chgData name="Dave Mullally" userId="4f81e8c01be11fae" providerId="LiveId" clId="{794D88DE-BC0D-4BC0-AA10-4522885FC5C4}" dt="2022-10-08T20:52:21.195" v="326" actId="1076"/>
          <ac:cxnSpMkLst>
            <pc:docMk/>
            <pc:sldMk cId="1260493720" sldId="441"/>
            <ac:cxnSpMk id="11" creationId="{E258476A-A354-4EBC-9995-A9D5A2210531}"/>
          </ac:cxnSpMkLst>
        </pc:cxnChg>
      </pc:sldChg>
      <pc:sldChg chg="modSp add del mod">
        <pc:chgData name="Dave Mullally" userId="4f81e8c01be11fae" providerId="LiveId" clId="{794D88DE-BC0D-4BC0-AA10-4522885FC5C4}" dt="2022-10-11T00:08:39.625" v="472" actId="47"/>
        <pc:sldMkLst>
          <pc:docMk/>
          <pc:sldMk cId="1943113319" sldId="442"/>
        </pc:sldMkLst>
        <pc:spChg chg="mod">
          <ac:chgData name="Dave Mullally" userId="4f81e8c01be11fae" providerId="LiveId" clId="{794D88DE-BC0D-4BC0-AA10-4522885FC5C4}" dt="2022-10-10T17:11:07.659" v="442" actId="20577"/>
          <ac:spMkLst>
            <pc:docMk/>
            <pc:sldMk cId="1943113319" sldId="442"/>
            <ac:spMk id="9" creationId="{2B21B310-B1E1-4E4B-B2C0-9B0AE4C8C89F}"/>
          </ac:spMkLst>
        </pc:spChg>
      </pc:sldChg>
      <pc:sldChg chg="addSp modSp mod ord modTransition">
        <pc:chgData name="Dave Mullally" userId="4f81e8c01be11fae" providerId="LiveId" clId="{794D88DE-BC0D-4BC0-AA10-4522885FC5C4}" dt="2022-10-25T21:11:51.670" v="2023"/>
        <pc:sldMkLst>
          <pc:docMk/>
          <pc:sldMk cId="2088216770" sldId="442"/>
        </pc:sldMkLst>
        <pc:spChg chg="mod">
          <ac:chgData name="Dave Mullally" userId="4f81e8c01be11fae" providerId="LiveId" clId="{794D88DE-BC0D-4BC0-AA10-4522885FC5C4}" dt="2022-10-11T00:10:52.931" v="474" actId="27636"/>
          <ac:spMkLst>
            <pc:docMk/>
            <pc:sldMk cId="2088216770" sldId="442"/>
            <ac:spMk id="2" creationId="{E1E3292C-8838-045C-C3EE-5BDA3EABC418}"/>
          </ac:spMkLst>
        </pc:spChg>
        <pc:spChg chg="add mod">
          <ac:chgData name="Dave Mullally" userId="4f81e8c01be11fae" providerId="LiveId" clId="{794D88DE-BC0D-4BC0-AA10-4522885FC5C4}" dt="2022-10-11T00:11:21.984" v="475"/>
          <ac:spMkLst>
            <pc:docMk/>
            <pc:sldMk cId="2088216770" sldId="442"/>
            <ac:spMk id="3" creationId="{0FBFFE16-579B-EB41-984F-EB9B3587C1BF}"/>
          </ac:spMkLst>
        </pc:spChg>
        <pc:spChg chg="add mod">
          <ac:chgData name="Dave Mullally" userId="4f81e8c01be11fae" providerId="LiveId" clId="{794D88DE-BC0D-4BC0-AA10-4522885FC5C4}" dt="2022-10-11T00:11:21.984" v="475"/>
          <ac:spMkLst>
            <pc:docMk/>
            <pc:sldMk cId="2088216770" sldId="442"/>
            <ac:spMk id="4" creationId="{0E84F624-6F78-656B-3A97-50D581AEEBA4}"/>
          </ac:spMkLst>
        </pc:spChg>
        <pc:spChg chg="add mod">
          <ac:chgData name="Dave Mullally" userId="4f81e8c01be11fae" providerId="LiveId" clId="{794D88DE-BC0D-4BC0-AA10-4522885FC5C4}" dt="2022-10-11T00:11:54.558" v="476"/>
          <ac:spMkLst>
            <pc:docMk/>
            <pc:sldMk cId="2088216770" sldId="442"/>
            <ac:spMk id="5" creationId="{DCA2A19C-E642-4E4C-F357-315124D288DA}"/>
          </ac:spMkLst>
        </pc:spChg>
        <pc:spChg chg="mod">
          <ac:chgData name="Dave Mullally" userId="4f81e8c01be11fae" providerId="LiveId" clId="{794D88DE-BC0D-4BC0-AA10-4522885FC5C4}" dt="2022-10-11T00:17:51.222" v="740" actId="1076"/>
          <ac:spMkLst>
            <pc:docMk/>
            <pc:sldMk cId="2088216770" sldId="442"/>
            <ac:spMk id="7" creationId="{E03BEC20-95DB-DAF7-781C-0A4A02EA900C}"/>
          </ac:spMkLst>
        </pc:spChg>
        <pc:spChg chg="add mod">
          <ac:chgData name="Dave Mullally" userId="4f81e8c01be11fae" providerId="LiveId" clId="{794D88DE-BC0D-4BC0-AA10-4522885FC5C4}" dt="2022-10-11T00:13:03.617" v="587" actId="20577"/>
          <ac:spMkLst>
            <pc:docMk/>
            <pc:sldMk cId="2088216770" sldId="442"/>
            <ac:spMk id="8" creationId="{27548D0A-DDC4-B4E0-26E1-728320AA9EFC}"/>
          </ac:spMkLst>
        </pc:spChg>
        <pc:graphicFrameChg chg="mod">
          <ac:chgData name="Dave Mullally" userId="4f81e8c01be11fae" providerId="LiveId" clId="{794D88DE-BC0D-4BC0-AA10-4522885FC5C4}" dt="2022-10-11T00:13:22.929" v="588" actId="1076"/>
          <ac:graphicFrameMkLst>
            <pc:docMk/>
            <pc:sldMk cId="2088216770" sldId="442"/>
            <ac:graphicFrameMk id="6" creationId="{D27E8614-4504-7EBB-2E16-4621FFB1A4C5}"/>
          </ac:graphicFrameMkLst>
        </pc:graphicFrameChg>
      </pc:sldChg>
      <pc:sldChg chg="modSp add del mod">
        <pc:chgData name="Dave Mullally" userId="4f81e8c01be11fae" providerId="LiveId" clId="{794D88DE-BC0D-4BC0-AA10-4522885FC5C4}" dt="2022-10-11T00:08:46.474" v="473" actId="47"/>
        <pc:sldMkLst>
          <pc:docMk/>
          <pc:sldMk cId="4159980552" sldId="443"/>
        </pc:sldMkLst>
        <pc:spChg chg="mod">
          <ac:chgData name="Dave Mullally" userId="4f81e8c01be11fae" providerId="LiveId" clId="{794D88DE-BC0D-4BC0-AA10-4522885FC5C4}" dt="2022-10-10T17:11:14.052" v="444" actId="20577"/>
          <ac:spMkLst>
            <pc:docMk/>
            <pc:sldMk cId="4159980552" sldId="443"/>
            <ac:spMk id="9" creationId="{2B21B310-B1E1-4E4B-B2C0-9B0AE4C8C89F}"/>
          </ac:spMkLst>
        </pc:spChg>
      </pc:sldChg>
      <pc:sldChg chg="ord">
        <pc:chgData name="Dave Mullally" userId="4f81e8c01be11fae" providerId="LiveId" clId="{794D88DE-BC0D-4BC0-AA10-4522885FC5C4}" dt="2022-10-25T21:12:25.965" v="2029"/>
        <pc:sldMkLst>
          <pc:docMk/>
          <pc:sldMk cId="3967983618" sldId="44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Effect</a:t>
            </a:r>
            <a:r>
              <a:rPr lang="en-US" baseline="0" dirty="0"/>
              <a:t> of NOCUPP Membership on Kidd Springs Crime Rate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Murder</c:v>
                </c:pt>
              </c:strCache>
            </c:strRef>
          </c:tx>
          <c:spPr>
            <a:solidFill>
              <a:schemeClr val="accent1"/>
            </a:solidFill>
            <a:ln>
              <a:noFill/>
            </a:ln>
            <a:effectLst/>
          </c:spPr>
          <c:invertIfNegative val="0"/>
          <c:cat>
            <c:numRef>
              <c:f>Sheet1!$A$2:$A$8</c:f>
              <c:numCache>
                <c:formatCode>General</c:formatCode>
                <c:ptCount val="5"/>
                <c:pt idx="0">
                  <c:v>2015</c:v>
                </c:pt>
                <c:pt idx="1">
                  <c:v>2016</c:v>
                </c:pt>
                <c:pt idx="2">
                  <c:v>2017</c:v>
                </c:pt>
                <c:pt idx="3">
                  <c:v>2018</c:v>
                </c:pt>
                <c:pt idx="4">
                  <c:v>2019</c:v>
                </c:pt>
              </c:numCache>
            </c:numRef>
          </c:cat>
          <c:val>
            <c:numRef>
              <c:f>Sheet1!$B$2:$B$8</c:f>
              <c:numCache>
                <c:formatCode>General</c:formatCode>
                <c:ptCount val="5"/>
                <c:pt idx="0">
                  <c:v>0</c:v>
                </c:pt>
                <c:pt idx="1">
                  <c:v>0</c:v>
                </c:pt>
                <c:pt idx="2">
                  <c:v>0</c:v>
                </c:pt>
                <c:pt idx="3">
                  <c:v>0</c:v>
                </c:pt>
                <c:pt idx="4">
                  <c:v>1</c:v>
                </c:pt>
              </c:numCache>
            </c:numRef>
          </c:val>
          <c:extLst>
            <c:ext xmlns:c16="http://schemas.microsoft.com/office/drawing/2014/chart" uri="{C3380CC4-5D6E-409C-BE32-E72D297353CC}">
              <c16:uniqueId val="{00000000-3C94-42F9-9CD8-373067361470}"/>
            </c:ext>
          </c:extLst>
        </c:ser>
        <c:ser>
          <c:idx val="1"/>
          <c:order val="1"/>
          <c:tx>
            <c:strRef>
              <c:f>Sheet1!$C$1</c:f>
              <c:strCache>
                <c:ptCount val="1"/>
                <c:pt idx="0">
                  <c:v>Aggravated
Assault</c:v>
                </c:pt>
              </c:strCache>
            </c:strRef>
          </c:tx>
          <c:spPr>
            <a:solidFill>
              <a:schemeClr val="accent2"/>
            </a:solidFill>
            <a:ln>
              <a:noFill/>
            </a:ln>
            <a:effectLst/>
          </c:spPr>
          <c:invertIfNegative val="0"/>
          <c:cat>
            <c:numRef>
              <c:f>Sheet1!$A$2:$A$8</c:f>
              <c:numCache>
                <c:formatCode>General</c:formatCode>
                <c:ptCount val="5"/>
                <c:pt idx="0">
                  <c:v>2015</c:v>
                </c:pt>
                <c:pt idx="1">
                  <c:v>2016</c:v>
                </c:pt>
                <c:pt idx="2">
                  <c:v>2017</c:v>
                </c:pt>
                <c:pt idx="3">
                  <c:v>2018</c:v>
                </c:pt>
                <c:pt idx="4">
                  <c:v>2019</c:v>
                </c:pt>
              </c:numCache>
            </c:numRef>
          </c:cat>
          <c:val>
            <c:numRef>
              <c:f>Sheet1!$C$2:$C$8</c:f>
              <c:numCache>
                <c:formatCode>General</c:formatCode>
                <c:ptCount val="5"/>
                <c:pt idx="0">
                  <c:v>4</c:v>
                </c:pt>
                <c:pt idx="1">
                  <c:v>7</c:v>
                </c:pt>
                <c:pt idx="2">
                  <c:v>4</c:v>
                </c:pt>
                <c:pt idx="3">
                  <c:v>12</c:v>
                </c:pt>
                <c:pt idx="4">
                  <c:v>13</c:v>
                </c:pt>
              </c:numCache>
            </c:numRef>
          </c:val>
          <c:extLst>
            <c:ext xmlns:c16="http://schemas.microsoft.com/office/drawing/2014/chart" uri="{C3380CC4-5D6E-409C-BE32-E72D297353CC}">
              <c16:uniqueId val="{00000001-3C94-42F9-9CD8-373067361470}"/>
            </c:ext>
          </c:extLst>
        </c:ser>
        <c:ser>
          <c:idx val="2"/>
          <c:order val="2"/>
          <c:tx>
            <c:strRef>
              <c:f>Sheet1!$D$1</c:f>
              <c:strCache>
                <c:ptCount val="1"/>
                <c:pt idx="0">
                  <c:v>Robbery</c:v>
                </c:pt>
              </c:strCache>
            </c:strRef>
          </c:tx>
          <c:spPr>
            <a:solidFill>
              <a:schemeClr val="accent3"/>
            </a:solidFill>
            <a:ln>
              <a:noFill/>
            </a:ln>
            <a:effectLst/>
          </c:spPr>
          <c:invertIfNegative val="0"/>
          <c:cat>
            <c:numRef>
              <c:f>Sheet1!$A$2:$A$8</c:f>
              <c:numCache>
                <c:formatCode>General</c:formatCode>
                <c:ptCount val="5"/>
                <c:pt idx="0">
                  <c:v>2015</c:v>
                </c:pt>
                <c:pt idx="1">
                  <c:v>2016</c:v>
                </c:pt>
                <c:pt idx="2">
                  <c:v>2017</c:v>
                </c:pt>
                <c:pt idx="3">
                  <c:v>2018</c:v>
                </c:pt>
                <c:pt idx="4">
                  <c:v>2019</c:v>
                </c:pt>
              </c:numCache>
            </c:numRef>
          </c:cat>
          <c:val>
            <c:numRef>
              <c:f>Sheet1!$D$2:$D$8</c:f>
              <c:numCache>
                <c:formatCode>General</c:formatCode>
                <c:ptCount val="5"/>
                <c:pt idx="0">
                  <c:v>3</c:v>
                </c:pt>
                <c:pt idx="1">
                  <c:v>7</c:v>
                </c:pt>
                <c:pt idx="2">
                  <c:v>4</c:v>
                </c:pt>
                <c:pt idx="3">
                  <c:v>3</c:v>
                </c:pt>
                <c:pt idx="4">
                  <c:v>5</c:v>
                </c:pt>
              </c:numCache>
            </c:numRef>
          </c:val>
          <c:extLst>
            <c:ext xmlns:c16="http://schemas.microsoft.com/office/drawing/2014/chart" uri="{C3380CC4-5D6E-409C-BE32-E72D297353CC}">
              <c16:uniqueId val="{00000002-3C94-42F9-9CD8-373067361470}"/>
            </c:ext>
          </c:extLst>
        </c:ser>
        <c:ser>
          <c:idx val="3"/>
          <c:order val="3"/>
          <c:tx>
            <c:strRef>
              <c:f>Sheet1!$E$1</c:f>
              <c:strCache>
                <c:ptCount val="1"/>
                <c:pt idx="0">
                  <c:v>Larceny
 - Theft</c:v>
                </c:pt>
              </c:strCache>
            </c:strRef>
          </c:tx>
          <c:spPr>
            <a:solidFill>
              <a:schemeClr val="accent4"/>
            </a:solidFill>
            <a:ln>
              <a:noFill/>
            </a:ln>
            <a:effectLst/>
          </c:spPr>
          <c:invertIfNegative val="0"/>
          <c:cat>
            <c:numRef>
              <c:f>Sheet1!$A$2:$A$8</c:f>
              <c:numCache>
                <c:formatCode>General</c:formatCode>
                <c:ptCount val="5"/>
                <c:pt idx="0">
                  <c:v>2015</c:v>
                </c:pt>
                <c:pt idx="1">
                  <c:v>2016</c:v>
                </c:pt>
                <c:pt idx="2">
                  <c:v>2017</c:v>
                </c:pt>
                <c:pt idx="3">
                  <c:v>2018</c:v>
                </c:pt>
                <c:pt idx="4">
                  <c:v>2019</c:v>
                </c:pt>
              </c:numCache>
            </c:numRef>
          </c:cat>
          <c:val>
            <c:numRef>
              <c:f>Sheet1!$E$2:$E$8</c:f>
              <c:numCache>
                <c:formatCode>General</c:formatCode>
                <c:ptCount val="5"/>
                <c:pt idx="0">
                  <c:v>35</c:v>
                </c:pt>
                <c:pt idx="1">
                  <c:v>48</c:v>
                </c:pt>
                <c:pt idx="2">
                  <c:v>33</c:v>
                </c:pt>
                <c:pt idx="3">
                  <c:v>29</c:v>
                </c:pt>
                <c:pt idx="4">
                  <c:v>36</c:v>
                </c:pt>
              </c:numCache>
            </c:numRef>
          </c:val>
          <c:extLst>
            <c:ext xmlns:c16="http://schemas.microsoft.com/office/drawing/2014/chart" uri="{C3380CC4-5D6E-409C-BE32-E72D297353CC}">
              <c16:uniqueId val="{00000004-3C94-42F9-9CD8-373067361470}"/>
            </c:ext>
          </c:extLst>
        </c:ser>
        <c:ser>
          <c:idx val="4"/>
          <c:order val="4"/>
          <c:tx>
            <c:strRef>
              <c:f>Sheet1!$F$1</c:f>
              <c:strCache>
                <c:ptCount val="1"/>
                <c:pt idx="0">
                  <c:v>Burglary</c:v>
                </c:pt>
              </c:strCache>
            </c:strRef>
          </c:tx>
          <c:spPr>
            <a:solidFill>
              <a:schemeClr val="accent5"/>
            </a:solidFill>
            <a:ln>
              <a:noFill/>
            </a:ln>
            <a:effectLst/>
          </c:spPr>
          <c:invertIfNegative val="0"/>
          <c:cat>
            <c:numRef>
              <c:f>Sheet1!$A$2:$A$8</c:f>
              <c:numCache>
                <c:formatCode>General</c:formatCode>
                <c:ptCount val="5"/>
                <c:pt idx="0">
                  <c:v>2015</c:v>
                </c:pt>
                <c:pt idx="1">
                  <c:v>2016</c:v>
                </c:pt>
                <c:pt idx="2">
                  <c:v>2017</c:v>
                </c:pt>
                <c:pt idx="3">
                  <c:v>2018</c:v>
                </c:pt>
                <c:pt idx="4">
                  <c:v>2019</c:v>
                </c:pt>
              </c:numCache>
            </c:numRef>
          </c:cat>
          <c:val>
            <c:numRef>
              <c:f>Sheet1!$F$2:$F$8</c:f>
              <c:numCache>
                <c:formatCode>General</c:formatCode>
                <c:ptCount val="5"/>
                <c:pt idx="0">
                  <c:v>50</c:v>
                </c:pt>
                <c:pt idx="1">
                  <c:v>34</c:v>
                </c:pt>
                <c:pt idx="2">
                  <c:v>14</c:v>
                </c:pt>
                <c:pt idx="3">
                  <c:v>6</c:v>
                </c:pt>
                <c:pt idx="4">
                  <c:v>15</c:v>
                </c:pt>
              </c:numCache>
            </c:numRef>
          </c:val>
          <c:extLst>
            <c:ext xmlns:c16="http://schemas.microsoft.com/office/drawing/2014/chart" uri="{C3380CC4-5D6E-409C-BE32-E72D297353CC}">
              <c16:uniqueId val="{00000005-3C94-42F9-9CD8-373067361470}"/>
            </c:ext>
          </c:extLst>
        </c:ser>
        <c:ser>
          <c:idx val="5"/>
          <c:order val="5"/>
          <c:tx>
            <c:strRef>
              <c:f>Sheet1!$G$1</c:f>
              <c:strCache>
                <c:ptCount val="1"/>
                <c:pt idx="0">
                  <c:v>Motor 
Vehicle 
Theft</c:v>
                </c:pt>
              </c:strCache>
            </c:strRef>
          </c:tx>
          <c:spPr>
            <a:solidFill>
              <a:schemeClr val="accent1"/>
            </a:solidFill>
            <a:ln>
              <a:noFill/>
            </a:ln>
            <a:effectLst/>
          </c:spPr>
          <c:invertIfNegative val="0"/>
          <c:cat>
            <c:numRef>
              <c:f>Sheet1!$A$2:$A$8</c:f>
              <c:numCache>
                <c:formatCode>General</c:formatCode>
                <c:ptCount val="5"/>
                <c:pt idx="0">
                  <c:v>2015</c:v>
                </c:pt>
                <c:pt idx="1">
                  <c:v>2016</c:v>
                </c:pt>
                <c:pt idx="2">
                  <c:v>2017</c:v>
                </c:pt>
                <c:pt idx="3">
                  <c:v>2018</c:v>
                </c:pt>
                <c:pt idx="4">
                  <c:v>2019</c:v>
                </c:pt>
              </c:numCache>
            </c:numRef>
          </c:cat>
          <c:val>
            <c:numRef>
              <c:f>Sheet1!$G$2:$G$8</c:f>
              <c:numCache>
                <c:formatCode>General</c:formatCode>
                <c:ptCount val="5"/>
                <c:pt idx="0">
                  <c:v>11</c:v>
                </c:pt>
                <c:pt idx="1">
                  <c:v>7</c:v>
                </c:pt>
                <c:pt idx="2">
                  <c:v>10</c:v>
                </c:pt>
                <c:pt idx="3">
                  <c:v>19</c:v>
                </c:pt>
                <c:pt idx="4">
                  <c:v>13</c:v>
                </c:pt>
              </c:numCache>
            </c:numRef>
          </c:val>
          <c:extLst>
            <c:ext xmlns:c16="http://schemas.microsoft.com/office/drawing/2014/chart" uri="{C3380CC4-5D6E-409C-BE32-E72D297353CC}">
              <c16:uniqueId val="{00000002-32C0-4EA8-8612-7F2768CBD323}"/>
            </c:ext>
          </c:extLst>
        </c:ser>
        <c:ser>
          <c:idx val="6"/>
          <c:order val="6"/>
          <c:tx>
            <c:strRef>
              <c:f>Sheet1!$H$1</c:f>
              <c:strCache>
                <c:ptCount val="1"/>
                <c:pt idx="0">
                  <c:v>Arson</c:v>
                </c:pt>
              </c:strCache>
            </c:strRef>
          </c:tx>
          <c:spPr>
            <a:solidFill>
              <a:schemeClr val="accent1">
                <a:lumMod val="60000"/>
              </a:schemeClr>
            </a:solidFill>
            <a:ln>
              <a:noFill/>
            </a:ln>
            <a:effectLst/>
          </c:spPr>
          <c:invertIfNegative val="0"/>
          <c:cat>
            <c:numRef>
              <c:f>Sheet1!$A$2:$A$8</c:f>
              <c:numCache>
                <c:formatCode>General</c:formatCode>
                <c:ptCount val="5"/>
                <c:pt idx="0">
                  <c:v>2015</c:v>
                </c:pt>
                <c:pt idx="1">
                  <c:v>2016</c:v>
                </c:pt>
                <c:pt idx="2">
                  <c:v>2017</c:v>
                </c:pt>
                <c:pt idx="3">
                  <c:v>2018</c:v>
                </c:pt>
                <c:pt idx="4">
                  <c:v>2019</c:v>
                </c:pt>
              </c:numCache>
            </c:numRef>
          </c:cat>
          <c:val>
            <c:numRef>
              <c:f>Sheet1!$H$2:$H$8</c:f>
              <c:numCache>
                <c:formatCode>General</c:formatCode>
                <c:ptCount val="5"/>
                <c:pt idx="0">
                  <c:v>0</c:v>
                </c:pt>
                <c:pt idx="1">
                  <c:v>0</c:v>
                </c:pt>
                <c:pt idx="2">
                  <c:v>2</c:v>
                </c:pt>
                <c:pt idx="3">
                  <c:v>2</c:v>
                </c:pt>
                <c:pt idx="4">
                  <c:v>1</c:v>
                </c:pt>
              </c:numCache>
            </c:numRef>
          </c:val>
          <c:extLst>
            <c:ext xmlns:c16="http://schemas.microsoft.com/office/drawing/2014/chart" uri="{C3380CC4-5D6E-409C-BE32-E72D297353CC}">
              <c16:uniqueId val="{00000004-32C0-4EA8-8612-7F2768CBD323}"/>
            </c:ext>
          </c:extLst>
        </c:ser>
        <c:dLbls>
          <c:showLegendKey val="0"/>
          <c:showVal val="0"/>
          <c:showCatName val="0"/>
          <c:showSerName val="0"/>
          <c:showPercent val="0"/>
          <c:showBubbleSize val="0"/>
        </c:dLbls>
        <c:gapWidth val="150"/>
        <c:overlap val="100"/>
        <c:axId val="1704355903"/>
        <c:axId val="1704356319"/>
      </c:barChart>
      <c:catAx>
        <c:axId val="170435590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04356319"/>
        <c:crosses val="autoZero"/>
        <c:auto val="1"/>
        <c:lblAlgn val="ctr"/>
        <c:lblOffset val="100"/>
        <c:noMultiLvlLbl val="0"/>
      </c:catAx>
      <c:valAx>
        <c:axId val="1704356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Incidents in Kidd Springs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4355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Vacation Watches</c:v>
                </c:pt>
              </c:strCache>
            </c:strRef>
          </c:tx>
          <c:spPr>
            <a:solidFill>
              <a:srgbClr val="7030A0"/>
            </a:solidFill>
            <a:ln>
              <a:no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2840</c:v>
                </c:pt>
                <c:pt idx="1">
                  <c:v>2306</c:v>
                </c:pt>
                <c:pt idx="2">
                  <c:v>3637</c:v>
                </c:pt>
                <c:pt idx="3">
                  <c:v>3509</c:v>
                </c:pt>
                <c:pt idx="4">
                  <c:v>4454</c:v>
                </c:pt>
                <c:pt idx="5">
                  <c:v>4495</c:v>
                </c:pt>
                <c:pt idx="6">
                  <c:v>5415</c:v>
                </c:pt>
                <c:pt idx="7">
                  <c:v>4779</c:v>
                </c:pt>
                <c:pt idx="8">
                  <c:v>3893</c:v>
                </c:pt>
                <c:pt idx="9">
                  <c:v>3494</c:v>
                </c:pt>
                <c:pt idx="10">
                  <c:v>4387</c:v>
                </c:pt>
                <c:pt idx="11">
                  <c:v>4485</c:v>
                </c:pt>
              </c:numCache>
            </c:numRef>
          </c:val>
          <c:extLst>
            <c:ext xmlns:c16="http://schemas.microsoft.com/office/drawing/2014/chart" uri="{C3380CC4-5D6E-409C-BE32-E72D297353CC}">
              <c16:uniqueId val="{00000000-7F18-4627-B567-32F41A6AB850}"/>
            </c:ext>
          </c:extLst>
        </c:ser>
        <c:dLbls>
          <c:showLegendKey val="0"/>
          <c:showVal val="0"/>
          <c:showCatName val="0"/>
          <c:showSerName val="0"/>
          <c:showPercent val="0"/>
          <c:showBubbleSize val="0"/>
        </c:dLbls>
        <c:axId val="1745512271"/>
        <c:axId val="1745512687"/>
      </c:areaChart>
      <c:catAx>
        <c:axId val="17455122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512687"/>
        <c:crosses val="autoZero"/>
        <c:auto val="1"/>
        <c:lblAlgn val="ctr"/>
        <c:lblOffset val="100"/>
        <c:noMultiLvlLbl val="0"/>
      </c:catAx>
      <c:valAx>
        <c:axId val="174551268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45512271"/>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Incidents in 6 neighborhoods over time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Larceny
- Theft</c:v>
                </c:pt>
              </c:strCache>
            </c:strRef>
          </c:tx>
          <c:spPr>
            <a:solidFill>
              <a:schemeClr val="accent1"/>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Sheet1!$B$2:$B$10</c:f>
              <c:numCache>
                <c:formatCode>General</c:formatCode>
                <c:ptCount val="9"/>
                <c:pt idx="0">
                  <c:v>93</c:v>
                </c:pt>
                <c:pt idx="1">
                  <c:v>90</c:v>
                </c:pt>
                <c:pt idx="2">
                  <c:v>64</c:v>
                </c:pt>
                <c:pt idx="3">
                  <c:v>44</c:v>
                </c:pt>
                <c:pt idx="4">
                  <c:v>33</c:v>
                </c:pt>
                <c:pt idx="5">
                  <c:v>30</c:v>
                </c:pt>
                <c:pt idx="6">
                  <c:v>25</c:v>
                </c:pt>
                <c:pt idx="7">
                  <c:v>27</c:v>
                </c:pt>
                <c:pt idx="8">
                  <c:v>39</c:v>
                </c:pt>
              </c:numCache>
            </c:numRef>
          </c:val>
          <c:extLst>
            <c:ext xmlns:c16="http://schemas.microsoft.com/office/drawing/2014/chart" uri="{C3380CC4-5D6E-409C-BE32-E72D297353CC}">
              <c16:uniqueId val="{00000000-3C94-42F9-9CD8-373067361470}"/>
            </c:ext>
          </c:extLst>
        </c:ser>
        <c:ser>
          <c:idx val="1"/>
          <c:order val="1"/>
          <c:tx>
            <c:strRef>
              <c:f>Sheet1!$C$1</c:f>
              <c:strCache>
                <c:ptCount val="1"/>
                <c:pt idx="0">
                  <c:v>Burglary</c:v>
                </c:pt>
              </c:strCache>
            </c:strRef>
          </c:tx>
          <c:spPr>
            <a:solidFill>
              <a:schemeClr val="accent2"/>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Sheet1!$C$2:$C$10</c:f>
              <c:numCache>
                <c:formatCode>General</c:formatCode>
                <c:ptCount val="9"/>
                <c:pt idx="0">
                  <c:v>76</c:v>
                </c:pt>
                <c:pt idx="1">
                  <c:v>82</c:v>
                </c:pt>
                <c:pt idx="2">
                  <c:v>59</c:v>
                </c:pt>
                <c:pt idx="3">
                  <c:v>47</c:v>
                </c:pt>
                <c:pt idx="4">
                  <c:v>35</c:v>
                </c:pt>
                <c:pt idx="5">
                  <c:v>38</c:v>
                </c:pt>
                <c:pt idx="6">
                  <c:v>42</c:v>
                </c:pt>
                <c:pt idx="7">
                  <c:v>33</c:v>
                </c:pt>
                <c:pt idx="8">
                  <c:v>30</c:v>
                </c:pt>
              </c:numCache>
            </c:numRef>
          </c:val>
          <c:extLst>
            <c:ext xmlns:c16="http://schemas.microsoft.com/office/drawing/2014/chart" uri="{C3380CC4-5D6E-409C-BE32-E72D297353CC}">
              <c16:uniqueId val="{00000001-3C94-42F9-9CD8-373067361470}"/>
            </c:ext>
          </c:extLst>
        </c:ser>
        <c:ser>
          <c:idx val="2"/>
          <c:order val="2"/>
          <c:tx>
            <c:strRef>
              <c:f>Sheet1!$D$1</c:f>
              <c:strCache>
                <c:ptCount val="1"/>
                <c:pt idx="0">
                  <c:v>Motor 
Vehicle 
Theft</c:v>
                </c:pt>
              </c:strCache>
            </c:strRef>
          </c:tx>
          <c:spPr>
            <a:solidFill>
              <a:schemeClr val="accent3"/>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Sheet1!$D$2:$D$10</c:f>
              <c:numCache>
                <c:formatCode>General</c:formatCode>
                <c:ptCount val="9"/>
                <c:pt idx="0">
                  <c:v>41</c:v>
                </c:pt>
                <c:pt idx="1">
                  <c:v>38</c:v>
                </c:pt>
                <c:pt idx="2">
                  <c:v>43</c:v>
                </c:pt>
                <c:pt idx="3">
                  <c:v>68</c:v>
                </c:pt>
                <c:pt idx="4">
                  <c:v>59</c:v>
                </c:pt>
                <c:pt idx="5">
                  <c:v>64</c:v>
                </c:pt>
                <c:pt idx="6">
                  <c:v>55</c:v>
                </c:pt>
                <c:pt idx="7">
                  <c:v>60</c:v>
                </c:pt>
                <c:pt idx="8">
                  <c:v>75</c:v>
                </c:pt>
              </c:numCache>
            </c:numRef>
          </c:val>
          <c:extLst>
            <c:ext xmlns:c16="http://schemas.microsoft.com/office/drawing/2014/chart" uri="{C3380CC4-5D6E-409C-BE32-E72D297353CC}">
              <c16:uniqueId val="{00000002-3C94-42F9-9CD8-373067361470}"/>
            </c:ext>
          </c:extLst>
        </c:ser>
        <c:ser>
          <c:idx val="3"/>
          <c:order val="3"/>
          <c:tx>
            <c:strRef>
              <c:f>Sheet1!$E$1</c:f>
              <c:strCache>
                <c:ptCount val="1"/>
                <c:pt idx="0">
                  <c:v>Vandalism</c:v>
                </c:pt>
              </c:strCache>
            </c:strRef>
          </c:tx>
          <c:spPr>
            <a:solidFill>
              <a:schemeClr val="accent4"/>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Sheet1!$E$2:$E$10</c:f>
              <c:numCache>
                <c:formatCode>General</c:formatCode>
                <c:ptCount val="9"/>
                <c:pt idx="0">
                  <c:v>49</c:v>
                </c:pt>
                <c:pt idx="1">
                  <c:v>54</c:v>
                </c:pt>
                <c:pt idx="2">
                  <c:v>39</c:v>
                </c:pt>
                <c:pt idx="3">
                  <c:v>43</c:v>
                </c:pt>
                <c:pt idx="4">
                  <c:v>37</c:v>
                </c:pt>
                <c:pt idx="5">
                  <c:v>19</c:v>
                </c:pt>
                <c:pt idx="6">
                  <c:v>26</c:v>
                </c:pt>
                <c:pt idx="7">
                  <c:v>24</c:v>
                </c:pt>
                <c:pt idx="8">
                  <c:v>21</c:v>
                </c:pt>
              </c:numCache>
            </c:numRef>
          </c:val>
          <c:extLst>
            <c:ext xmlns:c16="http://schemas.microsoft.com/office/drawing/2014/chart" uri="{C3380CC4-5D6E-409C-BE32-E72D297353CC}">
              <c16:uniqueId val="{00000004-3C94-42F9-9CD8-373067361470}"/>
            </c:ext>
          </c:extLst>
        </c:ser>
        <c:ser>
          <c:idx val="4"/>
          <c:order val="4"/>
          <c:tx>
            <c:strRef>
              <c:f>Sheet1!$F$1</c:f>
              <c:strCache>
                <c:ptCount val="1"/>
                <c:pt idx="0">
                  <c:v>Aggravated
Assault</c:v>
                </c:pt>
              </c:strCache>
            </c:strRef>
          </c:tx>
          <c:spPr>
            <a:solidFill>
              <a:schemeClr val="accent5"/>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Sheet1!$F$2:$F$10</c:f>
              <c:numCache>
                <c:formatCode>General</c:formatCode>
                <c:ptCount val="9"/>
                <c:pt idx="0">
                  <c:v>24</c:v>
                </c:pt>
                <c:pt idx="1">
                  <c:v>25</c:v>
                </c:pt>
                <c:pt idx="2">
                  <c:v>17</c:v>
                </c:pt>
                <c:pt idx="3">
                  <c:v>5</c:v>
                </c:pt>
                <c:pt idx="4">
                  <c:v>6</c:v>
                </c:pt>
                <c:pt idx="5">
                  <c:v>11</c:v>
                </c:pt>
                <c:pt idx="6">
                  <c:v>9</c:v>
                </c:pt>
                <c:pt idx="7">
                  <c:v>10</c:v>
                </c:pt>
                <c:pt idx="8">
                  <c:v>4</c:v>
                </c:pt>
              </c:numCache>
            </c:numRef>
          </c:val>
          <c:extLst>
            <c:ext xmlns:c16="http://schemas.microsoft.com/office/drawing/2014/chart" uri="{C3380CC4-5D6E-409C-BE32-E72D297353CC}">
              <c16:uniqueId val="{00000005-3C94-42F9-9CD8-373067361470}"/>
            </c:ext>
          </c:extLst>
        </c:ser>
        <c:dLbls>
          <c:showLegendKey val="0"/>
          <c:showVal val="0"/>
          <c:showCatName val="0"/>
          <c:showSerName val="0"/>
          <c:showPercent val="0"/>
          <c:showBubbleSize val="0"/>
        </c:dLbls>
        <c:gapWidth val="150"/>
        <c:overlap val="100"/>
        <c:axId val="1704355903"/>
        <c:axId val="1704356319"/>
      </c:barChart>
      <c:catAx>
        <c:axId val="170435590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04356319"/>
        <c:crosses val="autoZero"/>
        <c:auto val="1"/>
        <c:lblAlgn val="ctr"/>
        <c:lblOffset val="100"/>
        <c:noMultiLvlLbl val="0"/>
      </c:catAx>
      <c:valAx>
        <c:axId val="1704356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Incidents in Long Term NOCUPP Neighborhoods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4355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Aggravated Assault, Arson, Homicide, Larceny, Motor Vehicle Theft, Rape, Robbery, Theft Incidents rates in Dallas and NOCUPP</a:t>
            </a:r>
            <a:endParaRPr lang="en-US" dirty="0"/>
          </a:p>
        </c:rich>
      </c:tx>
      <c:layout>
        <c:manualLayout>
          <c:xMode val="edge"/>
          <c:yMode val="edge"/>
          <c:x val="0.11886558567315882"/>
          <c:y val="2.436795379989458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NOCUPP</c:v>
                </c:pt>
              </c:strCache>
            </c:strRef>
          </c:tx>
          <c:spPr>
            <a:solidFill>
              <a:schemeClr val="accent4"/>
            </a:solidFill>
            <a:ln w="57150">
              <a:solidFill>
                <a:schemeClr val="accent4"/>
              </a:solidFill>
            </a:ln>
            <a:effectLst/>
          </c:spPr>
          <c:invertIfNegative val="0"/>
          <c:cat>
            <c:numRef>
              <c:f>Sheet1!$A$2:$A$4</c:f>
              <c:numCache>
                <c:formatCode>General</c:formatCode>
                <c:ptCount val="3"/>
                <c:pt idx="0">
                  <c:v>2020</c:v>
                </c:pt>
                <c:pt idx="1">
                  <c:v>2021</c:v>
                </c:pt>
                <c:pt idx="2">
                  <c:v>2022</c:v>
                </c:pt>
              </c:numCache>
            </c:numRef>
          </c:cat>
          <c:val>
            <c:numRef>
              <c:f>Sheet1!$B$2:$B$4</c:f>
              <c:numCache>
                <c:formatCode>General</c:formatCode>
                <c:ptCount val="3"/>
                <c:pt idx="0">
                  <c:v>291.30717134999998</c:v>
                </c:pt>
                <c:pt idx="1">
                  <c:v>235.64338065000001</c:v>
                </c:pt>
                <c:pt idx="2">
                  <c:v>226.36608219686426</c:v>
                </c:pt>
              </c:numCache>
            </c:numRef>
          </c:val>
          <c:extLst>
            <c:ext xmlns:c16="http://schemas.microsoft.com/office/drawing/2014/chart" uri="{C3380CC4-5D6E-409C-BE32-E72D297353CC}">
              <c16:uniqueId val="{00000000-82EB-4567-A7C1-14C2DB32C008}"/>
            </c:ext>
          </c:extLst>
        </c:ser>
        <c:ser>
          <c:idx val="1"/>
          <c:order val="1"/>
          <c:tx>
            <c:strRef>
              <c:f>Sheet1!$C$1</c:f>
              <c:strCache>
                <c:ptCount val="1"/>
                <c:pt idx="0">
                  <c:v>Dallas</c:v>
                </c:pt>
              </c:strCache>
            </c:strRef>
          </c:tx>
          <c:spPr>
            <a:solidFill>
              <a:schemeClr val="accent1"/>
            </a:solidFill>
            <a:ln w="57150">
              <a:solidFill>
                <a:schemeClr val="accent1"/>
              </a:solidFill>
            </a:ln>
            <a:effectLst/>
          </c:spPr>
          <c:invertIfNegative val="0"/>
          <c:cat>
            <c:numRef>
              <c:f>Sheet1!$A$2:$A$4</c:f>
              <c:numCache>
                <c:formatCode>General</c:formatCode>
                <c:ptCount val="3"/>
                <c:pt idx="0">
                  <c:v>2020</c:v>
                </c:pt>
                <c:pt idx="1">
                  <c:v>2021</c:v>
                </c:pt>
                <c:pt idx="2">
                  <c:v>2022</c:v>
                </c:pt>
              </c:numCache>
            </c:numRef>
          </c:cat>
          <c:val>
            <c:numRef>
              <c:f>Sheet1!$C$2:$C$4</c:f>
              <c:numCache>
                <c:formatCode>General</c:formatCode>
                <c:ptCount val="3"/>
                <c:pt idx="0">
                  <c:v>330.65663082585661</c:v>
                </c:pt>
                <c:pt idx="1">
                  <c:v>331.10214559572034</c:v>
                </c:pt>
                <c:pt idx="2">
                  <c:v>348.72558011130195</c:v>
                </c:pt>
              </c:numCache>
            </c:numRef>
          </c:val>
          <c:extLst>
            <c:ext xmlns:c16="http://schemas.microsoft.com/office/drawing/2014/chart" uri="{C3380CC4-5D6E-409C-BE32-E72D297353CC}">
              <c16:uniqueId val="{00000001-82EB-4567-A7C1-14C2DB32C008}"/>
            </c:ext>
          </c:extLst>
        </c:ser>
        <c:dLbls>
          <c:showLegendKey val="0"/>
          <c:showVal val="0"/>
          <c:showCatName val="0"/>
          <c:showSerName val="0"/>
          <c:showPercent val="0"/>
          <c:showBubbleSize val="0"/>
        </c:dLbls>
        <c:gapWidth val="150"/>
        <c:axId val="710344015"/>
        <c:axId val="710325711"/>
      </c:barChart>
      <c:catAx>
        <c:axId val="71034401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Jan-Sep of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325711"/>
        <c:crosses val="autoZero"/>
        <c:auto val="1"/>
        <c:lblAlgn val="ctr"/>
        <c:lblOffset val="100"/>
        <c:noMultiLvlLbl val="0"/>
      </c:catAx>
      <c:valAx>
        <c:axId val="7103257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Incidents</a:t>
                </a:r>
                <a:r>
                  <a:rPr lang="en-US" baseline="0" dirty="0"/>
                  <a:t> per 10,000 people</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344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2015-2019 Average Crime rate per 10,000 People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Crime per 10,000 People</c:v>
                </c:pt>
              </c:strCache>
            </c:strRef>
          </c:tx>
          <c:spPr>
            <a:solidFill>
              <a:schemeClr val="accent5">
                <a:lumMod val="50000"/>
              </a:schemeClr>
            </a:solidFill>
            <a:ln>
              <a:noFill/>
            </a:ln>
            <a:effectLst/>
          </c:spPr>
          <c:invertIfNegative val="0"/>
          <c:dPt>
            <c:idx val="10"/>
            <c:invertIfNegative val="0"/>
            <c:bubble3D val="0"/>
            <c:spPr>
              <a:solidFill>
                <a:srgbClr val="FF0000"/>
              </a:solidFill>
              <a:ln>
                <a:noFill/>
              </a:ln>
              <a:effectLst/>
            </c:spPr>
            <c:extLst>
              <c:ext xmlns:c16="http://schemas.microsoft.com/office/drawing/2014/chart" uri="{C3380CC4-5D6E-409C-BE32-E72D297353CC}">
                <c16:uniqueId val="{00000000-C1BA-435C-8059-C75E4701A528}"/>
              </c:ext>
            </c:extLst>
          </c:dPt>
          <c:dPt>
            <c:idx val="14"/>
            <c:invertIfNegative val="0"/>
            <c:bubble3D val="0"/>
            <c:extLst>
              <c:ext xmlns:c16="http://schemas.microsoft.com/office/drawing/2014/chart" uri="{C3380CC4-5D6E-409C-BE32-E72D297353CC}">
                <c16:uniqueId val="{00000002-F041-4F0F-BED3-FABF4D7EB4C5}"/>
              </c:ext>
            </c:extLst>
          </c:dPt>
          <c:cat>
            <c:strRef>
              <c:f>Sheet1!$A$2:$A$26</c:f>
              <c:strCache>
                <c:ptCount val="25"/>
                <c:pt idx="0">
                  <c:v>NYC</c:v>
                </c:pt>
                <c:pt idx="1">
                  <c:v>El Paso</c:v>
                </c:pt>
                <c:pt idx="2">
                  <c:v>San Diego</c:v>
                </c:pt>
                <c:pt idx="3">
                  <c:v>Boston</c:v>
                </c:pt>
                <c:pt idx="4">
                  <c:v>San Jose</c:v>
                </c:pt>
                <c:pt idx="5">
                  <c:v>LA</c:v>
                </c:pt>
                <c:pt idx="6">
                  <c:v>Las Vegas</c:v>
                </c:pt>
                <c:pt idx="7">
                  <c:v>Fort Worth</c:v>
                </c:pt>
                <c:pt idx="8">
                  <c:v>Austin</c:v>
                </c:pt>
                <c:pt idx="9">
                  <c:v>Philadelphia</c:v>
                </c:pt>
                <c:pt idx="10">
                  <c:v>Dallas</c:v>
                </c:pt>
                <c:pt idx="11">
                  <c:v>Jacksonville</c:v>
                </c:pt>
                <c:pt idx="12">
                  <c:v>Chicago</c:v>
                </c:pt>
                <c:pt idx="13">
                  <c:v>Pheonix</c:v>
                </c:pt>
                <c:pt idx="14">
                  <c:v>Columbus</c:v>
                </c:pt>
                <c:pt idx="15">
                  <c:v>Denver</c:v>
                </c:pt>
                <c:pt idx="16">
                  <c:v>Charlotte</c:v>
                </c:pt>
                <c:pt idx="17">
                  <c:v>OKC</c:v>
                </c:pt>
                <c:pt idx="18">
                  <c:v>Nashville</c:v>
                </c:pt>
                <c:pt idx="19">
                  <c:v>Houston</c:v>
                </c:pt>
                <c:pt idx="20">
                  <c:v>San Antonio</c:v>
                </c:pt>
                <c:pt idx="21">
                  <c:v>Washington DC</c:v>
                </c:pt>
                <c:pt idx="22">
                  <c:v>Seattle</c:v>
                </c:pt>
                <c:pt idx="23">
                  <c:v>Indianapolis</c:v>
                </c:pt>
                <c:pt idx="24">
                  <c:v>San Francisco</c:v>
                </c:pt>
              </c:strCache>
            </c:strRef>
          </c:cat>
          <c:val>
            <c:numRef>
              <c:f>Sheet1!$B$2:$B$26</c:f>
              <c:numCache>
                <c:formatCode>0.00</c:formatCode>
                <c:ptCount val="25"/>
                <c:pt idx="0">
                  <c:v>201.07675543429713</c:v>
                </c:pt>
                <c:pt idx="1">
                  <c:v>203.71535093983189</c:v>
                </c:pt>
                <c:pt idx="2">
                  <c:v>229.58476085213564</c:v>
                </c:pt>
                <c:pt idx="3">
                  <c:v>269.01066562142239</c:v>
                </c:pt>
                <c:pt idx="4">
                  <c:v>277.92875414351056</c:v>
                </c:pt>
                <c:pt idx="5">
                  <c:v>314.8643403751895</c:v>
                </c:pt>
                <c:pt idx="6">
                  <c:v>351.711192973008</c:v>
                </c:pt>
                <c:pt idx="7">
                  <c:v>359.5744857360462</c:v>
                </c:pt>
                <c:pt idx="8">
                  <c:v>386.05680062741789</c:v>
                </c:pt>
                <c:pt idx="9">
                  <c:v>402.87138253774788</c:v>
                </c:pt>
                <c:pt idx="10">
                  <c:v>405.71148150369265</c:v>
                </c:pt>
                <c:pt idx="11">
                  <c:v>406.49721291549582</c:v>
                </c:pt>
                <c:pt idx="12">
                  <c:v>408.14784012469016</c:v>
                </c:pt>
                <c:pt idx="13">
                  <c:v>416.79452054636459</c:v>
                </c:pt>
                <c:pt idx="14">
                  <c:v>420.30783591604097</c:v>
                </c:pt>
                <c:pt idx="15">
                  <c:v>426.18267889773614</c:v>
                </c:pt>
                <c:pt idx="16">
                  <c:v>457.08102721335581</c:v>
                </c:pt>
                <c:pt idx="17">
                  <c:v>466.75425594911337</c:v>
                </c:pt>
                <c:pt idx="18">
                  <c:v>491.90513949846297</c:v>
                </c:pt>
                <c:pt idx="19">
                  <c:v>524.18604363920633</c:v>
                </c:pt>
                <c:pt idx="20">
                  <c:v>527.51511535429722</c:v>
                </c:pt>
                <c:pt idx="21">
                  <c:v>534.22752952857968</c:v>
                </c:pt>
                <c:pt idx="22">
                  <c:v>578.38264558283049</c:v>
                </c:pt>
                <c:pt idx="23">
                  <c:v>579.22728917106178</c:v>
                </c:pt>
                <c:pt idx="24">
                  <c:v>646.2279954164203</c:v>
                </c:pt>
              </c:numCache>
            </c:numRef>
          </c:val>
          <c:extLst>
            <c:ext xmlns:c16="http://schemas.microsoft.com/office/drawing/2014/chart" uri="{C3380CC4-5D6E-409C-BE32-E72D297353CC}">
              <c16:uniqueId val="{00000000-5C4A-408E-B4D3-5D45C063E493}"/>
            </c:ext>
          </c:extLst>
        </c:ser>
        <c:dLbls>
          <c:showLegendKey val="0"/>
          <c:showVal val="0"/>
          <c:showCatName val="0"/>
          <c:showSerName val="0"/>
          <c:showPercent val="0"/>
          <c:showBubbleSize val="0"/>
        </c:dLbls>
        <c:gapWidth val="219"/>
        <c:overlap val="-27"/>
        <c:axId val="3433567"/>
        <c:axId val="3425247"/>
      </c:barChart>
      <c:catAx>
        <c:axId val="343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5247"/>
        <c:crosses val="autoZero"/>
        <c:auto val="1"/>
        <c:lblAlgn val="ctr"/>
        <c:lblOffset val="100"/>
        <c:noMultiLvlLbl val="0"/>
      </c:catAx>
      <c:valAx>
        <c:axId val="34252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3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NOCUPP</a:t>
            </a:r>
            <a:r>
              <a:rPr lang="en-US" baseline="0" dirty="0"/>
              <a:t> Funds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9B6-4F7D-8ED1-B42FA99A7BDB}"/>
              </c:ext>
            </c:extLst>
          </c:dPt>
          <c:dPt>
            <c:idx val="1"/>
            <c:bubble3D val="0"/>
            <c:spPr>
              <a:solidFill>
                <a:schemeClr val="accent2"/>
              </a:solidFill>
              <a:ln w="19050">
                <a:noFill/>
              </a:ln>
              <a:effectLst/>
            </c:spPr>
            <c:extLst>
              <c:ext xmlns:c16="http://schemas.microsoft.com/office/drawing/2014/chart" uri="{C3380CC4-5D6E-409C-BE32-E72D297353CC}">
                <c16:uniqueId val="{00000003-D9B6-4F7D-8ED1-B42FA99A7BDB}"/>
              </c:ext>
            </c:extLst>
          </c:dPt>
          <c:dPt>
            <c:idx val="2"/>
            <c:bubble3D val="0"/>
            <c:spPr>
              <a:solidFill>
                <a:schemeClr val="accent3"/>
              </a:solidFill>
              <a:ln w="19050">
                <a:noFill/>
              </a:ln>
              <a:effectLst/>
            </c:spPr>
            <c:extLst>
              <c:ext xmlns:c16="http://schemas.microsoft.com/office/drawing/2014/chart" uri="{C3380CC4-5D6E-409C-BE32-E72D297353CC}">
                <c16:uniqueId val="{00000005-7D18-4A92-85FE-6F442BDB6D66}"/>
              </c:ext>
            </c:extLst>
          </c:dPt>
          <c:dPt>
            <c:idx val="3"/>
            <c:bubble3D val="0"/>
            <c:spPr>
              <a:solidFill>
                <a:schemeClr val="accent4"/>
              </a:solidFill>
              <a:ln w="19050">
                <a:noFill/>
              </a:ln>
              <a:effectLst/>
            </c:spPr>
            <c:extLst>
              <c:ext xmlns:c16="http://schemas.microsoft.com/office/drawing/2014/chart" uri="{C3380CC4-5D6E-409C-BE32-E72D297353CC}">
                <c16:uniqueId val="{00000007-7D18-4A92-85FE-6F442BDB6D66}"/>
              </c:ext>
            </c:extLst>
          </c:dPt>
          <c:dPt>
            <c:idx val="4"/>
            <c:bubble3D val="0"/>
            <c:spPr>
              <a:solidFill>
                <a:schemeClr val="accent5"/>
              </a:solidFill>
              <a:ln w="19050">
                <a:noFill/>
              </a:ln>
              <a:effectLst/>
            </c:spPr>
            <c:extLst>
              <c:ext xmlns:c16="http://schemas.microsoft.com/office/drawing/2014/chart" uri="{C3380CC4-5D6E-409C-BE32-E72D297353CC}">
                <c16:uniqueId val="{00000009-7D18-4A92-85FE-6F442BDB6D66}"/>
              </c:ext>
            </c:extLst>
          </c:dPt>
          <c:cat>
            <c:strRef>
              <c:f>Sheet1!$A$2:$A$6</c:f>
              <c:strCache>
                <c:ptCount val="5"/>
                <c:pt idx="0">
                  <c:v>Police Patrol Services</c:v>
                </c:pt>
                <c:pt idx="1">
                  <c:v>Patrol Car Rental</c:v>
                </c:pt>
                <c:pt idx="2">
                  <c:v>Printing/Postage - Signs, Mailers</c:v>
                </c:pt>
                <c:pt idx="3">
                  <c:v>PayPal</c:v>
                </c:pt>
                <c:pt idx="4">
                  <c:v>Insurance/Telephone/Other</c:v>
                </c:pt>
              </c:strCache>
            </c:strRef>
          </c:cat>
          <c:val>
            <c:numRef>
              <c:f>Sheet1!$B$2:$B$6</c:f>
              <c:numCache>
                <c:formatCode>#,##0</c:formatCode>
                <c:ptCount val="5"/>
                <c:pt idx="0">
                  <c:v>481160</c:v>
                </c:pt>
                <c:pt idx="1">
                  <c:v>30731</c:v>
                </c:pt>
                <c:pt idx="2">
                  <c:v>15200</c:v>
                </c:pt>
                <c:pt idx="3">
                  <c:v>9146</c:v>
                </c:pt>
                <c:pt idx="4">
                  <c:v>10913</c:v>
                </c:pt>
              </c:numCache>
            </c:numRef>
          </c:val>
          <c:extLst>
            <c:ext xmlns:c16="http://schemas.microsoft.com/office/drawing/2014/chart" uri="{C3380CC4-5D6E-409C-BE32-E72D297353CC}">
              <c16:uniqueId val="{00000000-A4C3-41F1-9E85-320E2B370DE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9008225290331775E-2"/>
          <c:y val="0.70170789102523534"/>
          <c:w val="0.91996131662212655"/>
          <c:h val="0.2831790824679256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Hours</c:v>
                </c:pt>
              </c:strCache>
            </c:strRef>
          </c:tx>
          <c:spPr>
            <a:solidFill>
              <a:srgbClr val="002060"/>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D9B6-4F7D-8ED1-B42FA99A7BDB}"/>
              </c:ext>
            </c:extLst>
          </c:dPt>
          <c:dPt>
            <c:idx val="1"/>
            <c:invertIfNegative val="0"/>
            <c:bubble3D val="0"/>
            <c:spPr>
              <a:solidFill>
                <a:srgbClr val="C00000"/>
              </a:solidFill>
              <a:ln w="19050">
                <a:solidFill>
                  <a:schemeClr val="lt1"/>
                </a:solidFill>
              </a:ln>
              <a:effectLst/>
            </c:spPr>
            <c:extLst>
              <c:ext xmlns:c16="http://schemas.microsoft.com/office/drawing/2014/chart" uri="{C3380CC4-5D6E-409C-BE32-E72D297353CC}">
                <c16:uniqueId val="{00000003-D9B6-4F7D-8ED1-B42FA99A7BDB}"/>
              </c:ext>
            </c:extLst>
          </c:dPt>
          <c:cat>
            <c:strRef>
              <c:f>Sheet1!$A$2:$A$3</c:f>
              <c:strCache>
                <c:ptCount val="2"/>
                <c:pt idx="0">
                  <c:v>Patrol</c:v>
                </c:pt>
                <c:pt idx="1">
                  <c:v>No Patrol</c:v>
                </c:pt>
              </c:strCache>
            </c:strRef>
          </c:cat>
          <c:val>
            <c:numRef>
              <c:f>Sheet1!$B$2:$B$3</c:f>
              <c:numCache>
                <c:formatCode>General</c:formatCode>
                <c:ptCount val="2"/>
                <c:pt idx="0">
                  <c:v>13.3</c:v>
                </c:pt>
                <c:pt idx="1">
                  <c:v>10.7</c:v>
                </c:pt>
              </c:numCache>
            </c:numRef>
          </c:val>
          <c:extLst>
            <c:ext xmlns:c16="http://schemas.microsoft.com/office/drawing/2014/chart" uri="{C3380CC4-5D6E-409C-BE32-E72D297353CC}">
              <c16:uniqueId val="{00000000-A4C3-41F1-9E85-320E2B370DE0}"/>
            </c:ext>
          </c:extLst>
        </c:ser>
        <c:dLbls>
          <c:showLegendKey val="0"/>
          <c:showVal val="0"/>
          <c:showCatName val="0"/>
          <c:showSerName val="0"/>
          <c:showPercent val="0"/>
          <c:showBubbleSize val="0"/>
        </c:dLbls>
        <c:gapWidth val="100"/>
        <c:axId val="2059215456"/>
        <c:axId val="2059217952"/>
      </c:barChart>
      <c:catAx>
        <c:axId val="2059215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9217952"/>
        <c:crosses val="autoZero"/>
        <c:auto val="1"/>
        <c:lblAlgn val="ctr"/>
        <c:lblOffset val="100"/>
        <c:noMultiLvlLbl val="0"/>
      </c:catAx>
      <c:valAx>
        <c:axId val="2059217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Hours/Day</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9215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Crime by Hour of Day </a:t>
            </a:r>
            <a:endParaRPr lang="en-US" dirty="0"/>
          </a:p>
        </c:rich>
      </c:tx>
      <c:layout>
        <c:manualLayout>
          <c:xMode val="edge"/>
          <c:yMode val="edge"/>
          <c:x val="0.35651415299969841"/>
          <c:y val="1.2183976899947293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Texas</c:v>
                </c:pt>
              </c:strCache>
            </c:strRef>
          </c:tx>
          <c:spPr>
            <a:ln w="57150" cap="rnd">
              <a:solidFill>
                <a:schemeClr val="tx1"/>
              </a:solidFill>
              <a:round/>
            </a:ln>
            <a:effectLst/>
          </c:spPr>
          <c:marker>
            <c:symbol val="circle"/>
            <c:size val="5"/>
            <c:spPr>
              <a:solidFill>
                <a:schemeClr val="tx1"/>
              </a:solidFill>
              <a:ln w="57150">
                <a:solidFill>
                  <a:schemeClr val="tx1"/>
                </a:solidFill>
              </a:ln>
              <a:effectLst/>
            </c:spPr>
          </c:marker>
          <c:dPt>
            <c:idx val="24"/>
            <c:marker>
              <c:symbol val="diamond"/>
              <c:size val="9"/>
              <c:spPr>
                <a:solidFill>
                  <a:schemeClr val="tx1"/>
                </a:solidFill>
                <a:ln w="57150">
                  <a:solidFill>
                    <a:schemeClr val="tx1"/>
                  </a:solidFill>
                </a:ln>
                <a:effectLst/>
              </c:spPr>
            </c:marker>
            <c:bubble3D val="0"/>
            <c:spPr>
              <a:ln w="57150" cap="rnd">
                <a:noFill/>
                <a:round/>
              </a:ln>
              <a:effectLst/>
            </c:spPr>
            <c:extLst>
              <c:ext xmlns:c16="http://schemas.microsoft.com/office/drawing/2014/chart" uri="{C3380CC4-5D6E-409C-BE32-E72D297353CC}">
                <c16:uniqueId val="{00000001-86DE-4C4B-94AC-36C934F6E1EF}"/>
              </c:ext>
            </c:extLst>
          </c:dPt>
          <c:cat>
            <c:strRef>
              <c:f>Sheet1!$A$2:$A$26</c:f>
              <c:strCach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c:v>
                </c:pt>
              </c:strCache>
            </c:strRef>
          </c:cat>
          <c:val>
            <c:numRef>
              <c:f>Sheet1!$B$2:$B$26</c:f>
              <c:numCache>
                <c:formatCode>General</c:formatCode>
                <c:ptCount val="25"/>
                <c:pt idx="0">
                  <c:v>7.3442561023031955E-2</c:v>
                </c:pt>
                <c:pt idx="1">
                  <c:v>2.8013142631489709E-2</c:v>
                </c:pt>
                <c:pt idx="2">
                  <c:v>2.351758521211347E-2</c:v>
                </c:pt>
                <c:pt idx="3">
                  <c:v>1.9364697880804815E-2</c:v>
                </c:pt>
                <c:pt idx="4">
                  <c:v>1.5956089980778951E-2</c:v>
                </c:pt>
                <c:pt idx="5">
                  <c:v>1.4600212976313136E-2</c:v>
                </c:pt>
                <c:pt idx="6">
                  <c:v>1.7381186343034413E-2</c:v>
                </c:pt>
                <c:pt idx="7">
                  <c:v>2.3257155945182108E-2</c:v>
                </c:pt>
                <c:pt idx="8">
                  <c:v>4.1526406088452469E-2</c:v>
                </c:pt>
                <c:pt idx="9">
                  <c:v>3.9200224462614487E-2</c:v>
                </c:pt>
                <c:pt idx="10">
                  <c:v>4.35977782368034E-2</c:v>
                </c:pt>
                <c:pt idx="11">
                  <c:v>4.4590287879882347E-2</c:v>
                </c:pt>
                <c:pt idx="12">
                  <c:v>6.4309717835854721E-2</c:v>
                </c:pt>
                <c:pt idx="13">
                  <c:v>4.7699402122937141E-2</c:v>
                </c:pt>
                <c:pt idx="14">
                  <c:v>5.0431442201082373E-2</c:v>
                </c:pt>
                <c:pt idx="15">
                  <c:v>5.3901730716960403E-2</c:v>
                </c:pt>
                <c:pt idx="16">
                  <c:v>5.4397094596270901E-2</c:v>
                </c:pt>
                <c:pt idx="17">
                  <c:v>5.7174367126041049E-2</c:v>
                </c:pt>
                <c:pt idx="18">
                  <c:v>5.3941343379141013E-2</c:v>
                </c:pt>
                <c:pt idx="19">
                  <c:v>4.8158991245053386E-2</c:v>
                </c:pt>
                <c:pt idx="20">
                  <c:v>4.8835696134969249E-2</c:v>
                </c:pt>
                <c:pt idx="21">
                  <c:v>4.3590924835042046E-2</c:v>
                </c:pt>
                <c:pt idx="22">
                  <c:v>4.2137044185388904E-2</c:v>
                </c:pt>
                <c:pt idx="23">
                  <c:v>3.4958105840373031E-2</c:v>
                </c:pt>
                <c:pt idx="24">
                  <c:v>1.6016811120384524E-2</c:v>
                </c:pt>
              </c:numCache>
            </c:numRef>
          </c:val>
          <c:smooth val="0"/>
          <c:extLst>
            <c:ext xmlns:c16="http://schemas.microsoft.com/office/drawing/2014/chart" uri="{C3380CC4-5D6E-409C-BE32-E72D297353CC}">
              <c16:uniqueId val="{00000000-82EB-4567-A7C1-14C2DB32C008}"/>
            </c:ext>
          </c:extLst>
        </c:ser>
        <c:ser>
          <c:idx val="1"/>
          <c:order val="1"/>
          <c:tx>
            <c:strRef>
              <c:f>Sheet1!$C$1</c:f>
              <c:strCache>
                <c:ptCount val="1"/>
                <c:pt idx="0">
                  <c:v>Dallas</c:v>
                </c:pt>
              </c:strCache>
            </c:strRef>
          </c:tx>
          <c:spPr>
            <a:ln w="57150" cap="rnd">
              <a:solidFill>
                <a:schemeClr val="accent1"/>
              </a:solidFill>
              <a:round/>
            </a:ln>
            <a:effectLst/>
          </c:spPr>
          <c:marker>
            <c:symbol val="circle"/>
            <c:size val="9"/>
            <c:spPr>
              <a:solidFill>
                <a:schemeClr val="accent1"/>
              </a:solidFill>
              <a:ln w="9525">
                <a:solidFill>
                  <a:schemeClr val="accent1"/>
                </a:solidFill>
              </a:ln>
              <a:effectLst/>
            </c:spPr>
          </c:marker>
          <c:cat>
            <c:strRef>
              <c:f>Sheet1!$A$2:$A$26</c:f>
              <c:strCach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c:v>
                </c:pt>
              </c:strCache>
            </c:strRef>
          </c:cat>
          <c:val>
            <c:numRef>
              <c:f>Sheet1!$C$2:$C$26</c:f>
              <c:numCache>
                <c:formatCode>General</c:formatCode>
                <c:ptCount val="25"/>
                <c:pt idx="0">
                  <c:v>6.2741000000000005E-2</c:v>
                </c:pt>
                <c:pt idx="1">
                  <c:v>5.8529999999999999E-2</c:v>
                </c:pt>
                <c:pt idx="2">
                  <c:v>6.0886000000000003E-2</c:v>
                </c:pt>
                <c:pt idx="3">
                  <c:v>5.2463999999999997E-2</c:v>
                </c:pt>
                <c:pt idx="4">
                  <c:v>4.1117000000000001E-2</c:v>
                </c:pt>
                <c:pt idx="5">
                  <c:v>3.0169000000000001E-2</c:v>
                </c:pt>
                <c:pt idx="6">
                  <c:v>2.4964E-2</c:v>
                </c:pt>
                <c:pt idx="7">
                  <c:v>2.2162999999999999E-2</c:v>
                </c:pt>
                <c:pt idx="8">
                  <c:v>2.3838000000000002E-2</c:v>
                </c:pt>
                <c:pt idx="9">
                  <c:v>2.5995000000000001E-2</c:v>
                </c:pt>
                <c:pt idx="10">
                  <c:v>3.1370000000000002E-2</c:v>
                </c:pt>
                <c:pt idx="11">
                  <c:v>3.6509E-2</c:v>
                </c:pt>
                <c:pt idx="12">
                  <c:v>4.3691387582447741E-2</c:v>
                </c:pt>
                <c:pt idx="13">
                  <c:v>3.9224778325589321E-2</c:v>
                </c:pt>
                <c:pt idx="14">
                  <c:v>3.9281557256820566E-2</c:v>
                </c:pt>
                <c:pt idx="15">
                  <c:v>4.3767092824089408E-2</c:v>
                </c:pt>
                <c:pt idx="16">
                  <c:v>4.6274828953469668E-2</c:v>
                </c:pt>
                <c:pt idx="17">
                  <c:v>4.6113955314981123E-2</c:v>
                </c:pt>
                <c:pt idx="18">
                  <c:v>4.6274828953469668E-2</c:v>
                </c:pt>
                <c:pt idx="19">
                  <c:v>4.4524145240506088E-2</c:v>
                </c:pt>
                <c:pt idx="20">
                  <c:v>4.502569246638214E-2</c:v>
                </c:pt>
                <c:pt idx="21">
                  <c:v>4.587737643485091E-2</c:v>
                </c:pt>
                <c:pt idx="22">
                  <c:v>4.3871187531346702E-2</c:v>
                </c:pt>
                <c:pt idx="23">
                  <c:v>4.5328513432948817E-2</c:v>
                </c:pt>
              </c:numCache>
            </c:numRef>
          </c:val>
          <c:smooth val="0"/>
          <c:extLst>
            <c:ext xmlns:c16="http://schemas.microsoft.com/office/drawing/2014/chart" uri="{C3380CC4-5D6E-409C-BE32-E72D297353CC}">
              <c16:uniqueId val="{00000003-4B9D-4D93-9079-639A19FCA9F7}"/>
            </c:ext>
          </c:extLst>
        </c:ser>
        <c:dLbls>
          <c:showLegendKey val="0"/>
          <c:showVal val="0"/>
          <c:showCatName val="0"/>
          <c:showSerName val="0"/>
          <c:showPercent val="0"/>
          <c:showBubbleSize val="0"/>
        </c:dLbls>
        <c:marker val="1"/>
        <c:smooth val="0"/>
        <c:axId val="710344015"/>
        <c:axId val="710325711"/>
      </c:lineChart>
      <c:catAx>
        <c:axId val="7103440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10325711"/>
        <c:crosses val="autoZero"/>
        <c:auto val="1"/>
        <c:lblAlgn val="ctr"/>
        <c:lblOffset val="100"/>
        <c:noMultiLvlLbl val="0"/>
      </c:catAx>
      <c:valAx>
        <c:axId val="7103257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t>
                </a:r>
                <a:r>
                  <a:rPr lang="en-US" baseline="0" dirty="0"/>
                  <a:t> Serious Crime</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344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Cumulative* NOCUPP</a:t>
            </a:r>
            <a:r>
              <a:rPr lang="en-US" sz="2400" baseline="0" dirty="0"/>
              <a:t> </a:t>
            </a:r>
            <a:r>
              <a:rPr lang="en-US" sz="2400" dirty="0"/>
              <a:t>Patrol Hours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579299115388352"/>
          <c:y val="0.1285225372057974"/>
          <c:w val="0.74253353747448225"/>
          <c:h val="0.71404060084507337"/>
        </c:manualLayout>
      </c:layout>
      <c:areaChart>
        <c:grouping val="standard"/>
        <c:varyColors val="0"/>
        <c:ser>
          <c:idx val="0"/>
          <c:order val="0"/>
          <c:tx>
            <c:strRef>
              <c:f>Sheet1!$B$1</c:f>
              <c:strCache>
                <c:ptCount val="1"/>
                <c:pt idx="0">
                  <c:v>Total Patrol Hours</c:v>
                </c:pt>
              </c:strCache>
            </c:strRef>
          </c:tx>
          <c:spPr>
            <a:solidFill>
              <a:schemeClr val="accent1"/>
            </a:solidFill>
            <a:ln w="34925" cmpd="thinThick">
              <a:noFill/>
            </a:ln>
            <a:effectLst/>
          </c:spPr>
          <c:cat>
            <c:numRef>
              <c:f>Sheet1!$A$2:$A$18</c:f>
              <c:numCache>
                <c:formatCode>0.00</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Sheet1!$B$2:$B$18</c:f>
              <c:numCache>
                <c:formatCode>General</c:formatCode>
                <c:ptCount val="16"/>
                <c:pt idx="0">
                  <c:v>244.75</c:v>
                </c:pt>
                <c:pt idx="1">
                  <c:v>2534.25</c:v>
                </c:pt>
                <c:pt idx="2">
                  <c:v>4751.25</c:v>
                </c:pt>
                <c:pt idx="3">
                  <c:v>7273</c:v>
                </c:pt>
                <c:pt idx="4">
                  <c:v>10898</c:v>
                </c:pt>
                <c:pt idx="5">
                  <c:v>14205</c:v>
                </c:pt>
                <c:pt idx="6">
                  <c:v>17532</c:v>
                </c:pt>
                <c:pt idx="7">
                  <c:v>21942</c:v>
                </c:pt>
                <c:pt idx="8">
                  <c:v>26027</c:v>
                </c:pt>
                <c:pt idx="9">
                  <c:v>30056</c:v>
                </c:pt>
                <c:pt idx="10">
                  <c:v>34425</c:v>
                </c:pt>
                <c:pt idx="11">
                  <c:v>38863</c:v>
                </c:pt>
                <c:pt idx="12">
                  <c:v>43090</c:v>
                </c:pt>
                <c:pt idx="13">
                  <c:v>47026</c:v>
                </c:pt>
                <c:pt idx="14">
                  <c:v>52131</c:v>
                </c:pt>
                <c:pt idx="15">
                  <c:v>55770</c:v>
                </c:pt>
              </c:numCache>
            </c:numRef>
          </c:val>
          <c:extLst>
            <c:ext xmlns:c16="http://schemas.microsoft.com/office/drawing/2014/chart" uri="{C3380CC4-5D6E-409C-BE32-E72D297353CC}">
              <c16:uniqueId val="{00000000-A640-47D3-BC67-62CE5196FC93}"/>
            </c:ext>
          </c:extLst>
        </c:ser>
        <c:dLbls>
          <c:showLegendKey val="0"/>
          <c:showVal val="0"/>
          <c:showCatName val="0"/>
          <c:showSerName val="0"/>
          <c:showPercent val="0"/>
          <c:showBubbleSize val="0"/>
        </c:dLbls>
        <c:axId val="1199329615"/>
        <c:axId val="1199330447"/>
      </c:areaChart>
      <c:catAx>
        <c:axId val="119932961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30447"/>
        <c:crosses val="autoZero"/>
        <c:auto val="1"/>
        <c:lblAlgn val="ctr"/>
        <c:lblOffset val="100"/>
        <c:tickMarkSkip val="1"/>
        <c:noMultiLvlLbl val="0"/>
      </c:catAx>
      <c:valAx>
        <c:axId val="119933044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Patrol</a:t>
                </a:r>
                <a:r>
                  <a:rPr lang="en-US" baseline="0" dirty="0"/>
                  <a:t> Hours to date</a:t>
                </a:r>
                <a:endParaRPr lang="en-US" dirty="0"/>
              </a:p>
            </c:rich>
          </c:tx>
          <c:layout>
            <c:manualLayout>
              <c:xMode val="edge"/>
              <c:yMode val="edge"/>
              <c:x val="1.5703690377431596E-2"/>
              <c:y val="0.3234023579885182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296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Cumulative* Vacation</a:t>
            </a:r>
            <a:r>
              <a:rPr lang="en-US" sz="2400" baseline="0" dirty="0"/>
              <a:t> Watches</a:t>
            </a:r>
            <a:endParaRPr lang="en-US" sz="2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4518645075026"/>
          <c:y val="0.1285225372057974"/>
          <c:w val="0.75661343039667195"/>
          <c:h val="0.71404060084507337"/>
        </c:manualLayout>
      </c:layout>
      <c:areaChart>
        <c:grouping val="standard"/>
        <c:varyColors val="0"/>
        <c:ser>
          <c:idx val="0"/>
          <c:order val="0"/>
          <c:tx>
            <c:strRef>
              <c:f>Sheet1!$B$1</c:f>
              <c:strCache>
                <c:ptCount val="1"/>
                <c:pt idx="0">
                  <c:v>Total Patrol Hours</c:v>
                </c:pt>
              </c:strCache>
            </c:strRef>
          </c:tx>
          <c:spPr>
            <a:solidFill>
              <a:srgbClr val="00B0F0"/>
            </a:solidFill>
            <a:ln w="34925" cmpd="thinThick">
              <a:noFill/>
            </a:ln>
            <a:effectLst/>
          </c:spPr>
          <c:cat>
            <c:numRef>
              <c:f>Sheet1!$A$2:$A$18</c:f>
              <c:numCache>
                <c:formatCode>0.00</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Sheet1!$B$2:$B$18</c:f>
              <c:numCache>
                <c:formatCode>_(* #,##0_);_(* \(#,##0\);_(* "-"??_);_(@_)</c:formatCode>
                <c:ptCount val="16"/>
                <c:pt idx="0">
                  <c:v>180</c:v>
                </c:pt>
                <c:pt idx="1">
                  <c:v>1416</c:v>
                </c:pt>
                <c:pt idx="2">
                  <c:v>2437</c:v>
                </c:pt>
                <c:pt idx="3">
                  <c:v>4496</c:v>
                </c:pt>
                <c:pt idx="4">
                  <c:v>7130</c:v>
                </c:pt>
                <c:pt idx="5">
                  <c:v>10650</c:v>
                </c:pt>
                <c:pt idx="6">
                  <c:v>13870</c:v>
                </c:pt>
                <c:pt idx="7">
                  <c:v>20223</c:v>
                </c:pt>
                <c:pt idx="8">
                  <c:v>24939</c:v>
                </c:pt>
                <c:pt idx="9">
                  <c:v>29978</c:v>
                </c:pt>
                <c:pt idx="10">
                  <c:v>36105</c:v>
                </c:pt>
                <c:pt idx="11">
                  <c:v>42184</c:v>
                </c:pt>
                <c:pt idx="12">
                  <c:v>47874</c:v>
                </c:pt>
                <c:pt idx="13">
                  <c:v>52298</c:v>
                </c:pt>
                <c:pt idx="14">
                  <c:v>59324</c:v>
                </c:pt>
                <c:pt idx="15">
                  <c:v>64402</c:v>
                </c:pt>
              </c:numCache>
            </c:numRef>
          </c:val>
          <c:extLst>
            <c:ext xmlns:c16="http://schemas.microsoft.com/office/drawing/2014/chart" uri="{C3380CC4-5D6E-409C-BE32-E72D297353CC}">
              <c16:uniqueId val="{00000000-A640-47D3-BC67-62CE5196FC93}"/>
            </c:ext>
          </c:extLst>
        </c:ser>
        <c:dLbls>
          <c:showLegendKey val="0"/>
          <c:showVal val="0"/>
          <c:showCatName val="0"/>
          <c:showSerName val="0"/>
          <c:showPercent val="0"/>
          <c:showBubbleSize val="0"/>
        </c:dLbls>
        <c:axId val="1199329615"/>
        <c:axId val="1199330447"/>
      </c:areaChart>
      <c:catAx>
        <c:axId val="119932961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30447"/>
        <c:crosses val="autoZero"/>
        <c:auto val="1"/>
        <c:lblAlgn val="ctr"/>
        <c:lblOffset val="100"/>
        <c:tickMarkSkip val="1"/>
        <c:noMultiLvlLbl val="0"/>
      </c:catAx>
      <c:valAx>
        <c:axId val="119933044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aseline="0" dirty="0"/>
                  <a:t>Vacation Watches to date</a:t>
                </a:r>
                <a:endParaRPr lang="en-US" dirty="0"/>
              </a:p>
            </c:rich>
          </c:tx>
          <c:layout>
            <c:manualLayout>
              <c:xMode val="edge"/>
              <c:yMode val="edge"/>
              <c:x val="1.5703690377431596E-2"/>
              <c:y val="0.3234023579885182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3296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32294-DDB3-4EBC-AFB4-A1498B6C51FD}" type="doc">
      <dgm:prSet loTypeId="urn:microsoft.com/office/officeart/2005/8/layout/hProcess11" loCatId="process" qsTypeId="urn:microsoft.com/office/officeart/2005/8/quickstyle/simple1" qsCatId="simple" csTypeId="urn:microsoft.com/office/officeart/2005/8/colors/accent0_2" csCatId="mainScheme" phldr="1"/>
      <dgm:spPr/>
    </dgm:pt>
    <dgm:pt modelId="{300918A5-4ECE-4446-8A8D-D9C241FDBD27}">
      <dgm:prSet phldrT="[Text]" custT="1"/>
      <dgm:spPr/>
      <dgm:t>
        <a:bodyPr lIns="0" rIns="0"/>
        <a:lstStyle/>
        <a:p>
          <a:r>
            <a:rPr lang="en-US" sz="1200" dirty="0">
              <a:solidFill>
                <a:schemeClr val="tx1"/>
              </a:solidFill>
            </a:rPr>
            <a:t>Oct 2007 </a:t>
          </a:r>
          <a:r>
            <a:rPr lang="en-US" sz="1200" b="1" dirty="0">
              <a:solidFill>
                <a:schemeClr val="tx1"/>
              </a:solidFill>
            </a:rPr>
            <a:t>ENP signed</a:t>
          </a:r>
        </a:p>
      </dgm:t>
    </dgm:pt>
    <dgm:pt modelId="{3C2C9737-28DA-4D0A-B1FB-1BAF633D61EC}" type="parTrans" cxnId="{8611F683-DB42-4F7B-9432-802F67B7DAE4}">
      <dgm:prSet/>
      <dgm:spPr/>
      <dgm:t>
        <a:bodyPr/>
        <a:lstStyle/>
        <a:p>
          <a:endParaRPr lang="en-US">
            <a:solidFill>
              <a:schemeClr val="tx1"/>
            </a:solidFill>
          </a:endParaRPr>
        </a:p>
      </dgm:t>
    </dgm:pt>
    <dgm:pt modelId="{3F2ED4B3-3C4B-40C3-973F-42BAE57D4D4E}" type="sibTrans" cxnId="{8611F683-DB42-4F7B-9432-802F67B7DAE4}">
      <dgm:prSet/>
      <dgm:spPr/>
      <dgm:t>
        <a:bodyPr/>
        <a:lstStyle/>
        <a:p>
          <a:endParaRPr lang="en-US">
            <a:solidFill>
              <a:schemeClr val="tx1"/>
            </a:solidFill>
          </a:endParaRPr>
        </a:p>
      </dgm:t>
    </dgm:pt>
    <dgm:pt modelId="{F4DB3C22-8170-42BB-924E-ECE506A99CCF}">
      <dgm:prSet phldrT="[Text]" custT="1"/>
      <dgm:spPr/>
      <dgm:t>
        <a:bodyPr lIns="0" rIns="0"/>
        <a:lstStyle/>
        <a:p>
          <a:r>
            <a:rPr lang="en-US" sz="1200" dirty="0">
              <a:solidFill>
                <a:schemeClr val="tx1"/>
              </a:solidFill>
            </a:rPr>
            <a:t>Feb 2008 </a:t>
          </a:r>
          <a:r>
            <a:rPr lang="en-US" sz="1200" b="1" dirty="0">
              <a:solidFill>
                <a:schemeClr val="tx1"/>
              </a:solidFill>
            </a:rPr>
            <a:t>Winnetka Heights</a:t>
          </a:r>
        </a:p>
      </dgm:t>
    </dgm:pt>
    <dgm:pt modelId="{4EEBBDEB-4A51-4DC7-B13F-84FB8E896501}" type="parTrans" cxnId="{373C6843-BCE5-42B8-A964-36BCB101E1E4}">
      <dgm:prSet/>
      <dgm:spPr/>
      <dgm:t>
        <a:bodyPr/>
        <a:lstStyle/>
        <a:p>
          <a:endParaRPr lang="en-US">
            <a:solidFill>
              <a:schemeClr val="tx1"/>
            </a:solidFill>
          </a:endParaRPr>
        </a:p>
      </dgm:t>
    </dgm:pt>
    <dgm:pt modelId="{6448A11A-D17D-4673-881E-6EB57D4CDB1F}" type="sibTrans" cxnId="{373C6843-BCE5-42B8-A964-36BCB101E1E4}">
      <dgm:prSet/>
      <dgm:spPr/>
      <dgm:t>
        <a:bodyPr/>
        <a:lstStyle/>
        <a:p>
          <a:endParaRPr lang="en-US">
            <a:solidFill>
              <a:schemeClr val="tx1"/>
            </a:solidFill>
          </a:endParaRPr>
        </a:p>
      </dgm:t>
    </dgm:pt>
    <dgm:pt modelId="{10D623B9-610B-4DEA-AB7D-F7C9CF88FB91}">
      <dgm:prSet phldrT="[Text]" custT="1"/>
      <dgm:spPr/>
      <dgm:t>
        <a:bodyPr lIns="0" rIns="0"/>
        <a:lstStyle/>
        <a:p>
          <a:r>
            <a:rPr lang="en-US" sz="1200" dirty="0">
              <a:solidFill>
                <a:schemeClr val="tx1"/>
              </a:solidFill>
            </a:rPr>
            <a:t>2009 </a:t>
          </a:r>
          <a:r>
            <a:rPr lang="en-US" sz="1200" b="1" dirty="0">
              <a:solidFill>
                <a:schemeClr val="tx1"/>
              </a:solidFill>
            </a:rPr>
            <a:t>Kessler Plaza,  Stevens Park Village &amp; West Kessler</a:t>
          </a:r>
        </a:p>
      </dgm:t>
    </dgm:pt>
    <dgm:pt modelId="{2E388EA7-C66D-45C1-B701-9B0191E9C950}" type="parTrans" cxnId="{80C5CB4A-A7CC-46E0-AA11-82F084F7A4F3}">
      <dgm:prSet/>
      <dgm:spPr/>
      <dgm:t>
        <a:bodyPr/>
        <a:lstStyle/>
        <a:p>
          <a:endParaRPr lang="en-US">
            <a:solidFill>
              <a:schemeClr val="tx1"/>
            </a:solidFill>
          </a:endParaRPr>
        </a:p>
      </dgm:t>
    </dgm:pt>
    <dgm:pt modelId="{EC0EABED-DBAA-44B2-8DD3-851F3875DAF1}" type="sibTrans" cxnId="{80C5CB4A-A7CC-46E0-AA11-82F084F7A4F3}">
      <dgm:prSet/>
      <dgm:spPr/>
      <dgm:t>
        <a:bodyPr/>
        <a:lstStyle/>
        <a:p>
          <a:endParaRPr lang="en-US">
            <a:solidFill>
              <a:schemeClr val="tx1"/>
            </a:solidFill>
          </a:endParaRPr>
        </a:p>
      </dgm:t>
    </dgm:pt>
    <dgm:pt modelId="{A4CF48F3-975B-4BF6-A362-0048CE14FCCE}">
      <dgm:prSet phldrT="[Text]" custT="1"/>
      <dgm:spPr/>
      <dgm:t>
        <a:bodyPr lIns="0" rIns="0"/>
        <a:lstStyle/>
        <a:p>
          <a:r>
            <a:rPr lang="en-US" sz="1200" dirty="0">
              <a:solidFill>
                <a:schemeClr val="tx1"/>
              </a:solidFill>
            </a:rPr>
            <a:t>2010 </a:t>
          </a:r>
          <a:r>
            <a:rPr lang="en-US" sz="1200" b="1" dirty="0">
              <a:solidFill>
                <a:schemeClr val="tx1"/>
              </a:solidFill>
            </a:rPr>
            <a:t>East Kessler</a:t>
          </a:r>
        </a:p>
      </dgm:t>
    </dgm:pt>
    <dgm:pt modelId="{2F503E31-4C6E-4CD5-A77F-16B694DC3C7D}" type="parTrans" cxnId="{609F08C3-F619-4EED-A369-57131118EB5B}">
      <dgm:prSet/>
      <dgm:spPr/>
      <dgm:t>
        <a:bodyPr/>
        <a:lstStyle/>
        <a:p>
          <a:endParaRPr lang="en-US">
            <a:solidFill>
              <a:schemeClr val="tx1"/>
            </a:solidFill>
          </a:endParaRPr>
        </a:p>
      </dgm:t>
    </dgm:pt>
    <dgm:pt modelId="{559D8F7E-8891-4EB7-B135-B9A3169EEA68}" type="sibTrans" cxnId="{609F08C3-F619-4EED-A369-57131118EB5B}">
      <dgm:prSet/>
      <dgm:spPr/>
      <dgm:t>
        <a:bodyPr/>
        <a:lstStyle/>
        <a:p>
          <a:endParaRPr lang="en-US">
            <a:solidFill>
              <a:schemeClr val="tx1"/>
            </a:solidFill>
          </a:endParaRPr>
        </a:p>
      </dgm:t>
    </dgm:pt>
    <dgm:pt modelId="{4A7972B4-DA9A-487A-AB56-D85B03E22CA2}">
      <dgm:prSet phldrT="[Text]" custT="1"/>
      <dgm:spPr/>
      <dgm:t>
        <a:bodyPr lIns="0" rIns="0"/>
        <a:lstStyle/>
        <a:p>
          <a:r>
            <a:rPr lang="en-US" sz="1200" dirty="0">
              <a:solidFill>
                <a:schemeClr val="tx1"/>
              </a:solidFill>
            </a:rPr>
            <a:t>2013 </a:t>
          </a:r>
          <a:r>
            <a:rPr lang="en-US" sz="1200" b="1" dirty="0">
              <a:solidFill>
                <a:schemeClr val="tx1"/>
              </a:solidFill>
            </a:rPr>
            <a:t>Stevens Park Estates</a:t>
          </a:r>
        </a:p>
      </dgm:t>
    </dgm:pt>
    <dgm:pt modelId="{5851262E-2E2C-4478-9E99-BB9741D3AF3F}" type="parTrans" cxnId="{CBF310CA-7E19-4730-B780-D974187A8BB1}">
      <dgm:prSet/>
      <dgm:spPr/>
      <dgm:t>
        <a:bodyPr/>
        <a:lstStyle/>
        <a:p>
          <a:endParaRPr lang="en-US">
            <a:solidFill>
              <a:schemeClr val="tx1"/>
            </a:solidFill>
          </a:endParaRPr>
        </a:p>
      </dgm:t>
    </dgm:pt>
    <dgm:pt modelId="{D303E2ED-0E33-4CE3-A21A-0711B3C456E7}" type="sibTrans" cxnId="{CBF310CA-7E19-4730-B780-D974187A8BB1}">
      <dgm:prSet/>
      <dgm:spPr/>
      <dgm:t>
        <a:bodyPr/>
        <a:lstStyle/>
        <a:p>
          <a:endParaRPr lang="en-US">
            <a:solidFill>
              <a:schemeClr val="tx1"/>
            </a:solidFill>
          </a:endParaRPr>
        </a:p>
      </dgm:t>
    </dgm:pt>
    <dgm:pt modelId="{37183B66-9A32-4D9E-8972-8641ECB9F7B0}">
      <dgm:prSet phldrT="[Text]" custT="1"/>
      <dgm:spPr/>
      <dgm:t>
        <a:bodyPr lIns="0" rIns="0"/>
        <a:lstStyle/>
        <a:p>
          <a:r>
            <a:rPr lang="en-US" sz="1200" dirty="0">
              <a:solidFill>
                <a:schemeClr val="tx1"/>
              </a:solidFill>
            </a:rPr>
            <a:t>2015 </a:t>
          </a:r>
          <a:r>
            <a:rPr lang="en-US" sz="1200" b="1" dirty="0">
              <a:solidFill>
                <a:schemeClr val="tx1"/>
              </a:solidFill>
            </a:rPr>
            <a:t>Ravinia Heights</a:t>
          </a:r>
        </a:p>
      </dgm:t>
    </dgm:pt>
    <dgm:pt modelId="{5DBDC86C-16A3-41B4-9665-1E089BCFC63F}" type="parTrans" cxnId="{7FC2A3E0-4F11-4439-A823-83A5FCCBD6E3}">
      <dgm:prSet/>
      <dgm:spPr/>
      <dgm:t>
        <a:bodyPr/>
        <a:lstStyle/>
        <a:p>
          <a:endParaRPr lang="en-US">
            <a:solidFill>
              <a:schemeClr val="tx1"/>
            </a:solidFill>
          </a:endParaRPr>
        </a:p>
      </dgm:t>
    </dgm:pt>
    <dgm:pt modelId="{E9AC89AD-4ACC-453F-BA3A-4DDCA00B8817}" type="sibTrans" cxnId="{7FC2A3E0-4F11-4439-A823-83A5FCCBD6E3}">
      <dgm:prSet/>
      <dgm:spPr/>
      <dgm:t>
        <a:bodyPr/>
        <a:lstStyle/>
        <a:p>
          <a:endParaRPr lang="en-US">
            <a:solidFill>
              <a:schemeClr val="tx1"/>
            </a:solidFill>
          </a:endParaRPr>
        </a:p>
      </dgm:t>
    </dgm:pt>
    <dgm:pt modelId="{463A46A0-766B-4FDD-9B7E-75B0B8486B0E}">
      <dgm:prSet phldrT="[Text]" custT="1"/>
      <dgm:spPr/>
      <dgm:t>
        <a:bodyPr lIns="0" rIns="0"/>
        <a:lstStyle/>
        <a:p>
          <a:r>
            <a:rPr lang="en-US" sz="1200" dirty="0">
              <a:solidFill>
                <a:schemeClr val="tx1"/>
              </a:solidFill>
            </a:rPr>
            <a:t>2016 </a:t>
          </a:r>
          <a:r>
            <a:rPr lang="en-US" sz="1200" b="1" dirty="0">
              <a:solidFill>
                <a:schemeClr val="tx1"/>
              </a:solidFill>
            </a:rPr>
            <a:t>Kings Highway</a:t>
          </a:r>
        </a:p>
      </dgm:t>
    </dgm:pt>
    <dgm:pt modelId="{E6286E7C-8B90-4ED9-BF55-9C80F06EB222}" type="parTrans" cxnId="{702A95D9-D5F8-4FD4-9297-C36142FBDD06}">
      <dgm:prSet/>
      <dgm:spPr/>
      <dgm:t>
        <a:bodyPr/>
        <a:lstStyle/>
        <a:p>
          <a:endParaRPr lang="en-US">
            <a:solidFill>
              <a:schemeClr val="tx1"/>
            </a:solidFill>
          </a:endParaRPr>
        </a:p>
      </dgm:t>
    </dgm:pt>
    <dgm:pt modelId="{18F36A6B-B3AF-4F49-A0E9-12CA695494B1}" type="sibTrans" cxnId="{702A95D9-D5F8-4FD4-9297-C36142FBDD06}">
      <dgm:prSet/>
      <dgm:spPr/>
      <dgm:t>
        <a:bodyPr/>
        <a:lstStyle/>
        <a:p>
          <a:endParaRPr lang="en-US">
            <a:solidFill>
              <a:schemeClr val="tx1"/>
            </a:solidFill>
          </a:endParaRPr>
        </a:p>
      </dgm:t>
    </dgm:pt>
    <dgm:pt modelId="{B481F935-F703-466D-9A62-7E619E256F38}">
      <dgm:prSet phldrT="[Text]" custT="1"/>
      <dgm:spPr/>
      <dgm:t>
        <a:bodyPr lIns="0" rIns="0"/>
        <a:lstStyle/>
        <a:p>
          <a:r>
            <a:rPr lang="en-US" sz="1200" dirty="0">
              <a:solidFill>
                <a:schemeClr val="tx1"/>
              </a:solidFill>
            </a:rPr>
            <a:t>2017 </a:t>
          </a:r>
          <a:r>
            <a:rPr lang="en-US" sz="1200" b="1" dirty="0">
              <a:solidFill>
                <a:schemeClr val="tx1"/>
              </a:solidFill>
            </a:rPr>
            <a:t>Kidd Springs</a:t>
          </a:r>
        </a:p>
      </dgm:t>
    </dgm:pt>
    <dgm:pt modelId="{95C68D5B-9830-4A0B-B9D3-104C31A19928}" type="parTrans" cxnId="{0D31F6CB-618D-4328-8A37-36BA9FD4961F}">
      <dgm:prSet/>
      <dgm:spPr/>
      <dgm:t>
        <a:bodyPr/>
        <a:lstStyle/>
        <a:p>
          <a:endParaRPr lang="en-US">
            <a:solidFill>
              <a:schemeClr val="tx1"/>
            </a:solidFill>
          </a:endParaRPr>
        </a:p>
      </dgm:t>
    </dgm:pt>
    <dgm:pt modelId="{23E3500B-7479-4F31-B2E3-CD1E44E22CC2}" type="sibTrans" cxnId="{0D31F6CB-618D-4328-8A37-36BA9FD4961F}">
      <dgm:prSet/>
      <dgm:spPr/>
      <dgm:t>
        <a:bodyPr/>
        <a:lstStyle/>
        <a:p>
          <a:endParaRPr lang="en-US">
            <a:solidFill>
              <a:schemeClr val="tx1"/>
            </a:solidFill>
          </a:endParaRPr>
        </a:p>
      </dgm:t>
    </dgm:pt>
    <dgm:pt modelId="{CE4B02C9-EB0C-403D-B782-D7E30B41805A}">
      <dgm:prSet phldrT="[Text]" custT="1"/>
      <dgm:spPr/>
      <dgm:t>
        <a:bodyPr lIns="0" rIns="0"/>
        <a:lstStyle/>
        <a:p>
          <a:r>
            <a:rPr lang="en-US" sz="1200" dirty="0">
              <a:solidFill>
                <a:schemeClr val="tx1"/>
              </a:solidFill>
            </a:rPr>
            <a:t>2019 </a:t>
          </a:r>
          <a:r>
            <a:rPr lang="en-US" sz="1200" b="1" dirty="0">
              <a:solidFill>
                <a:schemeClr val="tx1"/>
              </a:solidFill>
            </a:rPr>
            <a:t>High Grove in West Kessler</a:t>
          </a:r>
        </a:p>
      </dgm:t>
    </dgm:pt>
    <dgm:pt modelId="{797A4675-50F7-45C3-913C-ECD675CC8364}" type="parTrans" cxnId="{9144A216-48C5-4206-9A26-C9CABDF8E563}">
      <dgm:prSet/>
      <dgm:spPr/>
      <dgm:t>
        <a:bodyPr/>
        <a:lstStyle/>
        <a:p>
          <a:endParaRPr lang="en-US">
            <a:solidFill>
              <a:schemeClr val="tx1"/>
            </a:solidFill>
          </a:endParaRPr>
        </a:p>
      </dgm:t>
    </dgm:pt>
    <dgm:pt modelId="{0B48ACE8-B6B4-4A34-8D22-DEC49A68D247}" type="sibTrans" cxnId="{9144A216-48C5-4206-9A26-C9CABDF8E563}">
      <dgm:prSet/>
      <dgm:spPr/>
      <dgm:t>
        <a:bodyPr/>
        <a:lstStyle/>
        <a:p>
          <a:endParaRPr lang="en-US">
            <a:solidFill>
              <a:schemeClr val="tx1"/>
            </a:solidFill>
          </a:endParaRPr>
        </a:p>
      </dgm:t>
    </dgm:pt>
    <dgm:pt modelId="{4C3B1E84-FF7A-46E5-91A7-CA4D6E41420E}">
      <dgm:prSet phldrT="[Text]" custT="1"/>
      <dgm:spPr/>
      <dgm:t>
        <a:bodyPr lIns="0" rIns="0"/>
        <a:lstStyle/>
        <a:p>
          <a:r>
            <a:rPr lang="en-US" sz="1200" dirty="0">
              <a:solidFill>
                <a:schemeClr val="tx1"/>
              </a:solidFill>
            </a:rPr>
            <a:t>Nov 2007 </a:t>
          </a:r>
          <a:r>
            <a:rPr lang="en-US" sz="1200" b="1" dirty="0">
              <a:solidFill>
                <a:schemeClr val="tx1"/>
              </a:solidFill>
            </a:rPr>
            <a:t>Kessler Park</a:t>
          </a:r>
        </a:p>
        <a:p>
          <a:r>
            <a:rPr lang="en-US" sz="1200" b="1" dirty="0">
              <a:solidFill>
                <a:schemeClr val="tx1"/>
              </a:solidFill>
            </a:rPr>
            <a:t>United</a:t>
          </a:r>
        </a:p>
      </dgm:t>
    </dgm:pt>
    <dgm:pt modelId="{C2E48990-EFD9-47DB-AD0E-FECEEB98DF07}" type="parTrans" cxnId="{9FC84D06-FDE5-4FC0-98C9-F54732CF8B6D}">
      <dgm:prSet/>
      <dgm:spPr/>
      <dgm:t>
        <a:bodyPr/>
        <a:lstStyle/>
        <a:p>
          <a:endParaRPr lang="en-US">
            <a:solidFill>
              <a:schemeClr val="tx1"/>
            </a:solidFill>
          </a:endParaRPr>
        </a:p>
      </dgm:t>
    </dgm:pt>
    <dgm:pt modelId="{840F53C3-FF8D-42DC-90CD-3B8246F3E0D1}" type="sibTrans" cxnId="{9FC84D06-FDE5-4FC0-98C9-F54732CF8B6D}">
      <dgm:prSet/>
      <dgm:spPr/>
      <dgm:t>
        <a:bodyPr/>
        <a:lstStyle/>
        <a:p>
          <a:endParaRPr lang="en-US">
            <a:solidFill>
              <a:schemeClr val="tx1"/>
            </a:solidFill>
          </a:endParaRPr>
        </a:p>
      </dgm:t>
    </dgm:pt>
    <dgm:pt modelId="{A338C8A7-50AE-4214-9CCB-D5D2012B67F3}" type="pres">
      <dgm:prSet presAssocID="{DE432294-DDB3-4EBC-AFB4-A1498B6C51FD}" presName="Name0" presStyleCnt="0">
        <dgm:presLayoutVars>
          <dgm:dir/>
          <dgm:resizeHandles val="exact"/>
        </dgm:presLayoutVars>
      </dgm:prSet>
      <dgm:spPr/>
    </dgm:pt>
    <dgm:pt modelId="{3FD8EC99-2D79-422F-B747-56B1B4D36733}" type="pres">
      <dgm:prSet presAssocID="{DE432294-DDB3-4EBC-AFB4-A1498B6C51FD}" presName="arrow" presStyleLbl="bgShp" presStyleIdx="0" presStyleCnt="1"/>
      <dgm:spPr>
        <a:solidFill>
          <a:schemeClr val="accent3"/>
        </a:solidFill>
      </dgm:spPr>
    </dgm:pt>
    <dgm:pt modelId="{09981D6B-2AB1-48AE-8AD7-736B507E797D}" type="pres">
      <dgm:prSet presAssocID="{DE432294-DDB3-4EBC-AFB4-A1498B6C51FD}" presName="points" presStyleCnt="0"/>
      <dgm:spPr/>
    </dgm:pt>
    <dgm:pt modelId="{76CDF871-D246-4BC3-BC0F-B07B8241A01F}" type="pres">
      <dgm:prSet presAssocID="{300918A5-4ECE-4446-8A8D-D9C241FDBD27}" presName="compositeA" presStyleCnt="0"/>
      <dgm:spPr/>
    </dgm:pt>
    <dgm:pt modelId="{1D076A9A-BE23-49FD-BEF5-57B3EB3BAE1D}" type="pres">
      <dgm:prSet presAssocID="{300918A5-4ECE-4446-8A8D-D9C241FDBD27}" presName="textA" presStyleLbl="revTx" presStyleIdx="0" presStyleCnt="10">
        <dgm:presLayoutVars>
          <dgm:bulletEnabled val="1"/>
        </dgm:presLayoutVars>
      </dgm:prSet>
      <dgm:spPr/>
    </dgm:pt>
    <dgm:pt modelId="{988A5744-96EA-4309-BFBF-40B740946F3C}" type="pres">
      <dgm:prSet presAssocID="{300918A5-4ECE-4446-8A8D-D9C241FDBD27}" presName="circleA" presStyleLbl="node1" presStyleIdx="0" presStyleCnt="10"/>
      <dgm:spPr>
        <a:solidFill>
          <a:schemeClr val="bg1">
            <a:lumMod val="95000"/>
          </a:schemeClr>
        </a:solidFill>
        <a:ln>
          <a:solidFill>
            <a:schemeClr val="bg1">
              <a:lumMod val="95000"/>
            </a:schemeClr>
          </a:solidFill>
        </a:ln>
      </dgm:spPr>
    </dgm:pt>
    <dgm:pt modelId="{862D143E-011E-42DA-AAF3-85C3A048D97A}" type="pres">
      <dgm:prSet presAssocID="{300918A5-4ECE-4446-8A8D-D9C241FDBD27}" presName="spaceA" presStyleCnt="0"/>
      <dgm:spPr/>
    </dgm:pt>
    <dgm:pt modelId="{286344CC-0212-431F-B051-EF6AC411B488}" type="pres">
      <dgm:prSet presAssocID="{3F2ED4B3-3C4B-40C3-973F-42BAE57D4D4E}" presName="space" presStyleCnt="0"/>
      <dgm:spPr/>
    </dgm:pt>
    <dgm:pt modelId="{E6D0BA8A-1D87-4516-A3FD-A81166A85B61}" type="pres">
      <dgm:prSet presAssocID="{4C3B1E84-FF7A-46E5-91A7-CA4D6E41420E}" presName="compositeB" presStyleCnt="0"/>
      <dgm:spPr/>
    </dgm:pt>
    <dgm:pt modelId="{7C823A90-BF70-46C9-83B0-B6F4026EAD6E}" type="pres">
      <dgm:prSet presAssocID="{4C3B1E84-FF7A-46E5-91A7-CA4D6E41420E}" presName="textB" presStyleLbl="revTx" presStyleIdx="1" presStyleCnt="10">
        <dgm:presLayoutVars>
          <dgm:bulletEnabled val="1"/>
        </dgm:presLayoutVars>
      </dgm:prSet>
      <dgm:spPr/>
    </dgm:pt>
    <dgm:pt modelId="{B54458A5-4038-4A1E-A0DF-A31EB2FAB4BF}" type="pres">
      <dgm:prSet presAssocID="{4C3B1E84-FF7A-46E5-91A7-CA4D6E41420E}" presName="circleB" presStyleLbl="node1" presStyleIdx="1" presStyleCnt="10"/>
      <dgm:spPr/>
    </dgm:pt>
    <dgm:pt modelId="{2C8E5288-D95D-425C-928C-3E00F8BED9E6}" type="pres">
      <dgm:prSet presAssocID="{4C3B1E84-FF7A-46E5-91A7-CA4D6E41420E}" presName="spaceB" presStyleCnt="0"/>
      <dgm:spPr/>
    </dgm:pt>
    <dgm:pt modelId="{3069C081-A201-409A-8064-10721EBAB289}" type="pres">
      <dgm:prSet presAssocID="{840F53C3-FF8D-42DC-90CD-3B8246F3E0D1}" presName="space" presStyleCnt="0"/>
      <dgm:spPr/>
    </dgm:pt>
    <dgm:pt modelId="{543AD749-ADC4-4E88-9F5E-6700C8E95E7B}" type="pres">
      <dgm:prSet presAssocID="{F4DB3C22-8170-42BB-924E-ECE506A99CCF}" presName="compositeA" presStyleCnt="0"/>
      <dgm:spPr/>
    </dgm:pt>
    <dgm:pt modelId="{19D8C0F0-DB36-45B2-8E15-6D0AADD3AD28}" type="pres">
      <dgm:prSet presAssocID="{F4DB3C22-8170-42BB-924E-ECE506A99CCF}" presName="textA" presStyleLbl="revTx" presStyleIdx="2" presStyleCnt="10" custScaleX="107943">
        <dgm:presLayoutVars>
          <dgm:bulletEnabled val="1"/>
        </dgm:presLayoutVars>
      </dgm:prSet>
      <dgm:spPr/>
    </dgm:pt>
    <dgm:pt modelId="{625571CD-2646-4F90-BD97-756A5D99BD55}" type="pres">
      <dgm:prSet presAssocID="{F4DB3C22-8170-42BB-924E-ECE506A99CCF}" presName="circleA" presStyleLbl="node1" presStyleIdx="2" presStyleCnt="10"/>
      <dgm:spPr/>
    </dgm:pt>
    <dgm:pt modelId="{B4E1646C-2988-4159-B2FD-EA0F78787F0A}" type="pres">
      <dgm:prSet presAssocID="{F4DB3C22-8170-42BB-924E-ECE506A99CCF}" presName="spaceA" presStyleCnt="0"/>
      <dgm:spPr/>
    </dgm:pt>
    <dgm:pt modelId="{F1A4B745-B3CF-4ABC-AF2E-8DA8C579CF8D}" type="pres">
      <dgm:prSet presAssocID="{6448A11A-D17D-4673-881E-6EB57D4CDB1F}" presName="space" presStyleCnt="0"/>
      <dgm:spPr/>
    </dgm:pt>
    <dgm:pt modelId="{AB17EEA1-2F3B-4037-A131-DC4FA4D5A0E6}" type="pres">
      <dgm:prSet presAssocID="{10D623B9-610B-4DEA-AB7D-F7C9CF88FB91}" presName="compositeB" presStyleCnt="0"/>
      <dgm:spPr/>
    </dgm:pt>
    <dgm:pt modelId="{D221B02C-2196-48BD-8568-C67223F28463}" type="pres">
      <dgm:prSet presAssocID="{10D623B9-610B-4DEA-AB7D-F7C9CF88FB91}" presName="textB" presStyleLbl="revTx" presStyleIdx="3" presStyleCnt="10">
        <dgm:presLayoutVars>
          <dgm:bulletEnabled val="1"/>
        </dgm:presLayoutVars>
      </dgm:prSet>
      <dgm:spPr/>
    </dgm:pt>
    <dgm:pt modelId="{FEC1FF81-D8AB-4640-837D-1DDEE375CAE0}" type="pres">
      <dgm:prSet presAssocID="{10D623B9-610B-4DEA-AB7D-F7C9CF88FB91}" presName="circleB" presStyleLbl="node1" presStyleIdx="3" presStyleCnt="10"/>
      <dgm:spPr/>
    </dgm:pt>
    <dgm:pt modelId="{4A9722DC-13C9-49D9-A902-F778F08EC19A}" type="pres">
      <dgm:prSet presAssocID="{10D623B9-610B-4DEA-AB7D-F7C9CF88FB91}" presName="spaceB" presStyleCnt="0"/>
      <dgm:spPr/>
    </dgm:pt>
    <dgm:pt modelId="{BB1F0098-2E4D-4E90-BB75-A19F6ED2F0F0}" type="pres">
      <dgm:prSet presAssocID="{EC0EABED-DBAA-44B2-8DD3-851F3875DAF1}" presName="space" presStyleCnt="0"/>
      <dgm:spPr/>
    </dgm:pt>
    <dgm:pt modelId="{BF4D7C29-6C6D-445F-9399-039C28DF4FA6}" type="pres">
      <dgm:prSet presAssocID="{A4CF48F3-975B-4BF6-A362-0048CE14FCCE}" presName="compositeA" presStyleCnt="0"/>
      <dgm:spPr/>
    </dgm:pt>
    <dgm:pt modelId="{2EE89438-A801-4C0F-AAAA-4F4684A8B673}" type="pres">
      <dgm:prSet presAssocID="{A4CF48F3-975B-4BF6-A362-0048CE14FCCE}" presName="textA" presStyleLbl="revTx" presStyleIdx="4" presStyleCnt="10">
        <dgm:presLayoutVars>
          <dgm:bulletEnabled val="1"/>
        </dgm:presLayoutVars>
      </dgm:prSet>
      <dgm:spPr/>
    </dgm:pt>
    <dgm:pt modelId="{536ED39D-7EAE-4347-8BAD-4EFC7AEC34F7}" type="pres">
      <dgm:prSet presAssocID="{A4CF48F3-975B-4BF6-A362-0048CE14FCCE}" presName="circleA" presStyleLbl="node1" presStyleIdx="4" presStyleCnt="10"/>
      <dgm:spPr/>
    </dgm:pt>
    <dgm:pt modelId="{3AFEDF2D-AC23-4AFE-8AFE-9E5CECF440FC}" type="pres">
      <dgm:prSet presAssocID="{A4CF48F3-975B-4BF6-A362-0048CE14FCCE}" presName="spaceA" presStyleCnt="0"/>
      <dgm:spPr/>
    </dgm:pt>
    <dgm:pt modelId="{B92D6A42-B683-4C39-B7CC-960569D5A60B}" type="pres">
      <dgm:prSet presAssocID="{559D8F7E-8891-4EB7-B135-B9A3169EEA68}" presName="space" presStyleCnt="0"/>
      <dgm:spPr/>
    </dgm:pt>
    <dgm:pt modelId="{4F434514-40D4-42ED-936A-3FA8CD221632}" type="pres">
      <dgm:prSet presAssocID="{4A7972B4-DA9A-487A-AB56-D85B03E22CA2}" presName="compositeB" presStyleCnt="0"/>
      <dgm:spPr/>
    </dgm:pt>
    <dgm:pt modelId="{A0271D79-6A94-4217-8246-D92E9EEF8261}" type="pres">
      <dgm:prSet presAssocID="{4A7972B4-DA9A-487A-AB56-D85B03E22CA2}" presName="textB" presStyleLbl="revTx" presStyleIdx="5" presStyleCnt="10">
        <dgm:presLayoutVars>
          <dgm:bulletEnabled val="1"/>
        </dgm:presLayoutVars>
      </dgm:prSet>
      <dgm:spPr/>
    </dgm:pt>
    <dgm:pt modelId="{56310D6A-8BD7-4CA9-AE7B-E1CF8D47C519}" type="pres">
      <dgm:prSet presAssocID="{4A7972B4-DA9A-487A-AB56-D85B03E22CA2}" presName="circleB" presStyleLbl="node1" presStyleIdx="5" presStyleCnt="10"/>
      <dgm:spPr/>
    </dgm:pt>
    <dgm:pt modelId="{5C00FFCA-284F-4924-B21F-F3F1D2B4A638}" type="pres">
      <dgm:prSet presAssocID="{4A7972B4-DA9A-487A-AB56-D85B03E22CA2}" presName="spaceB" presStyleCnt="0"/>
      <dgm:spPr/>
    </dgm:pt>
    <dgm:pt modelId="{E4C8A1C3-F10F-4EDD-A22C-DE6201C5DD23}" type="pres">
      <dgm:prSet presAssocID="{D303E2ED-0E33-4CE3-A21A-0711B3C456E7}" presName="space" presStyleCnt="0"/>
      <dgm:spPr/>
    </dgm:pt>
    <dgm:pt modelId="{9674CA6A-EE65-4F06-8304-CF0F240737C2}" type="pres">
      <dgm:prSet presAssocID="{37183B66-9A32-4D9E-8972-8641ECB9F7B0}" presName="compositeA" presStyleCnt="0"/>
      <dgm:spPr/>
    </dgm:pt>
    <dgm:pt modelId="{5C36E0AF-B633-4F55-962F-868C7124B02A}" type="pres">
      <dgm:prSet presAssocID="{37183B66-9A32-4D9E-8972-8641ECB9F7B0}" presName="textA" presStyleLbl="revTx" presStyleIdx="6" presStyleCnt="10">
        <dgm:presLayoutVars>
          <dgm:bulletEnabled val="1"/>
        </dgm:presLayoutVars>
      </dgm:prSet>
      <dgm:spPr/>
    </dgm:pt>
    <dgm:pt modelId="{9D6802CB-6C94-43AF-B93A-258F283A2E3D}" type="pres">
      <dgm:prSet presAssocID="{37183B66-9A32-4D9E-8972-8641ECB9F7B0}" presName="circleA" presStyleLbl="node1" presStyleIdx="6" presStyleCnt="10"/>
      <dgm:spPr/>
    </dgm:pt>
    <dgm:pt modelId="{922E96C6-D9AF-4690-BBE8-3FF87AFE7C2E}" type="pres">
      <dgm:prSet presAssocID="{37183B66-9A32-4D9E-8972-8641ECB9F7B0}" presName="spaceA" presStyleCnt="0"/>
      <dgm:spPr/>
    </dgm:pt>
    <dgm:pt modelId="{B8CC0F67-72BD-40B5-9D8D-C3FCC62056D3}" type="pres">
      <dgm:prSet presAssocID="{E9AC89AD-4ACC-453F-BA3A-4DDCA00B8817}" presName="space" presStyleCnt="0"/>
      <dgm:spPr/>
    </dgm:pt>
    <dgm:pt modelId="{45DEAAF5-C9E8-4EB6-ADF3-7D6A4C891B1A}" type="pres">
      <dgm:prSet presAssocID="{463A46A0-766B-4FDD-9B7E-75B0B8486B0E}" presName="compositeB" presStyleCnt="0"/>
      <dgm:spPr/>
    </dgm:pt>
    <dgm:pt modelId="{8E52F11A-7D57-4944-8B62-DAC451597C30}" type="pres">
      <dgm:prSet presAssocID="{463A46A0-766B-4FDD-9B7E-75B0B8486B0E}" presName="textB" presStyleLbl="revTx" presStyleIdx="7" presStyleCnt="10">
        <dgm:presLayoutVars>
          <dgm:bulletEnabled val="1"/>
        </dgm:presLayoutVars>
      </dgm:prSet>
      <dgm:spPr/>
    </dgm:pt>
    <dgm:pt modelId="{CE552F8B-34D4-4E68-8EA3-F33ADDA9F7E1}" type="pres">
      <dgm:prSet presAssocID="{463A46A0-766B-4FDD-9B7E-75B0B8486B0E}" presName="circleB" presStyleLbl="node1" presStyleIdx="7" presStyleCnt="10"/>
      <dgm:spPr/>
    </dgm:pt>
    <dgm:pt modelId="{F8341D9D-FC4E-4BDD-98D5-2A521C8545EE}" type="pres">
      <dgm:prSet presAssocID="{463A46A0-766B-4FDD-9B7E-75B0B8486B0E}" presName="spaceB" presStyleCnt="0"/>
      <dgm:spPr/>
    </dgm:pt>
    <dgm:pt modelId="{73B1C72F-0305-4420-9823-CA003503C4A6}" type="pres">
      <dgm:prSet presAssocID="{18F36A6B-B3AF-4F49-A0E9-12CA695494B1}" presName="space" presStyleCnt="0"/>
      <dgm:spPr/>
    </dgm:pt>
    <dgm:pt modelId="{38E21358-7B96-45DA-941E-E19AAD336759}" type="pres">
      <dgm:prSet presAssocID="{B481F935-F703-466D-9A62-7E619E256F38}" presName="compositeA" presStyleCnt="0"/>
      <dgm:spPr/>
    </dgm:pt>
    <dgm:pt modelId="{C21B0487-8FD5-4546-910D-5A781FD94C46}" type="pres">
      <dgm:prSet presAssocID="{B481F935-F703-466D-9A62-7E619E256F38}" presName="textA" presStyleLbl="revTx" presStyleIdx="8" presStyleCnt="10">
        <dgm:presLayoutVars>
          <dgm:bulletEnabled val="1"/>
        </dgm:presLayoutVars>
      </dgm:prSet>
      <dgm:spPr/>
    </dgm:pt>
    <dgm:pt modelId="{604186E2-19D4-44EB-AA7B-8A23236A1A7A}" type="pres">
      <dgm:prSet presAssocID="{B481F935-F703-466D-9A62-7E619E256F38}" presName="circleA" presStyleLbl="node1" presStyleIdx="8" presStyleCnt="10"/>
      <dgm:spPr/>
    </dgm:pt>
    <dgm:pt modelId="{65479E57-580A-4527-9329-2897C35C1FD4}" type="pres">
      <dgm:prSet presAssocID="{B481F935-F703-466D-9A62-7E619E256F38}" presName="spaceA" presStyleCnt="0"/>
      <dgm:spPr/>
    </dgm:pt>
    <dgm:pt modelId="{A10EAB54-11F6-4DE5-B690-3E0A7BEEDA9B}" type="pres">
      <dgm:prSet presAssocID="{23E3500B-7479-4F31-B2E3-CD1E44E22CC2}" presName="space" presStyleCnt="0"/>
      <dgm:spPr/>
    </dgm:pt>
    <dgm:pt modelId="{7FF2F97F-FAA4-4C93-908C-69D09A4FB7D3}" type="pres">
      <dgm:prSet presAssocID="{CE4B02C9-EB0C-403D-B782-D7E30B41805A}" presName="compositeB" presStyleCnt="0"/>
      <dgm:spPr/>
    </dgm:pt>
    <dgm:pt modelId="{A846FD86-B669-499A-B2CB-C179DE1E6A92}" type="pres">
      <dgm:prSet presAssocID="{CE4B02C9-EB0C-403D-B782-D7E30B41805A}" presName="textB" presStyleLbl="revTx" presStyleIdx="9" presStyleCnt="10">
        <dgm:presLayoutVars>
          <dgm:bulletEnabled val="1"/>
        </dgm:presLayoutVars>
      </dgm:prSet>
      <dgm:spPr/>
    </dgm:pt>
    <dgm:pt modelId="{DFFE8C79-D3C4-4FDE-B8FA-D30CB8C2191F}" type="pres">
      <dgm:prSet presAssocID="{CE4B02C9-EB0C-403D-B782-D7E30B41805A}" presName="circleB" presStyleLbl="node1" presStyleIdx="9" presStyleCnt="10"/>
      <dgm:spPr/>
    </dgm:pt>
    <dgm:pt modelId="{97588A7F-4276-4433-89C7-D00086FCC6A5}" type="pres">
      <dgm:prSet presAssocID="{CE4B02C9-EB0C-403D-B782-D7E30B41805A}" presName="spaceB" presStyleCnt="0"/>
      <dgm:spPr/>
    </dgm:pt>
  </dgm:ptLst>
  <dgm:cxnLst>
    <dgm:cxn modelId="{9FC84D06-FDE5-4FC0-98C9-F54732CF8B6D}" srcId="{DE432294-DDB3-4EBC-AFB4-A1498B6C51FD}" destId="{4C3B1E84-FF7A-46E5-91A7-CA4D6E41420E}" srcOrd="1" destOrd="0" parTransId="{C2E48990-EFD9-47DB-AD0E-FECEEB98DF07}" sibTransId="{840F53C3-FF8D-42DC-90CD-3B8246F3E0D1}"/>
    <dgm:cxn modelId="{44FB090D-062C-4D11-9AE6-1DA88B78C7D6}" type="presOf" srcId="{37183B66-9A32-4D9E-8972-8641ECB9F7B0}" destId="{5C36E0AF-B633-4F55-962F-868C7124B02A}" srcOrd="0" destOrd="0" presId="urn:microsoft.com/office/officeart/2005/8/layout/hProcess11"/>
    <dgm:cxn modelId="{F3FD6413-754E-453A-978C-3C5D9EB8E311}" type="presOf" srcId="{10D623B9-610B-4DEA-AB7D-F7C9CF88FB91}" destId="{D221B02C-2196-48BD-8568-C67223F28463}" srcOrd="0" destOrd="0" presId="urn:microsoft.com/office/officeart/2005/8/layout/hProcess11"/>
    <dgm:cxn modelId="{9144A216-48C5-4206-9A26-C9CABDF8E563}" srcId="{DE432294-DDB3-4EBC-AFB4-A1498B6C51FD}" destId="{CE4B02C9-EB0C-403D-B782-D7E30B41805A}" srcOrd="9" destOrd="0" parTransId="{797A4675-50F7-45C3-913C-ECD675CC8364}" sibTransId="{0B48ACE8-B6B4-4A34-8D22-DEC49A68D247}"/>
    <dgm:cxn modelId="{A6739C26-5F20-49A1-BB27-FF8A350673B7}" type="presOf" srcId="{463A46A0-766B-4FDD-9B7E-75B0B8486B0E}" destId="{8E52F11A-7D57-4944-8B62-DAC451597C30}" srcOrd="0" destOrd="0" presId="urn:microsoft.com/office/officeart/2005/8/layout/hProcess11"/>
    <dgm:cxn modelId="{F5EFE128-B89B-48FF-B4DA-E530B1954F52}" type="presOf" srcId="{DE432294-DDB3-4EBC-AFB4-A1498B6C51FD}" destId="{A338C8A7-50AE-4214-9CCB-D5D2012B67F3}" srcOrd="0" destOrd="0" presId="urn:microsoft.com/office/officeart/2005/8/layout/hProcess11"/>
    <dgm:cxn modelId="{373C6843-BCE5-42B8-A964-36BCB101E1E4}" srcId="{DE432294-DDB3-4EBC-AFB4-A1498B6C51FD}" destId="{F4DB3C22-8170-42BB-924E-ECE506A99CCF}" srcOrd="2" destOrd="0" parTransId="{4EEBBDEB-4A51-4DC7-B13F-84FB8E896501}" sibTransId="{6448A11A-D17D-4673-881E-6EB57D4CDB1F}"/>
    <dgm:cxn modelId="{0A658D66-C176-4796-8041-E067F0085967}" type="presOf" srcId="{CE4B02C9-EB0C-403D-B782-D7E30B41805A}" destId="{A846FD86-B669-499A-B2CB-C179DE1E6A92}" srcOrd="0" destOrd="0" presId="urn:microsoft.com/office/officeart/2005/8/layout/hProcess11"/>
    <dgm:cxn modelId="{80C5CB4A-A7CC-46E0-AA11-82F084F7A4F3}" srcId="{DE432294-DDB3-4EBC-AFB4-A1498B6C51FD}" destId="{10D623B9-610B-4DEA-AB7D-F7C9CF88FB91}" srcOrd="3" destOrd="0" parTransId="{2E388EA7-C66D-45C1-B701-9B0191E9C950}" sibTransId="{EC0EABED-DBAA-44B2-8DD3-851F3875DAF1}"/>
    <dgm:cxn modelId="{54DABD4F-FC85-4067-896F-757E98B101FE}" type="presOf" srcId="{300918A5-4ECE-4446-8A8D-D9C241FDBD27}" destId="{1D076A9A-BE23-49FD-BEF5-57B3EB3BAE1D}" srcOrd="0" destOrd="0" presId="urn:microsoft.com/office/officeart/2005/8/layout/hProcess11"/>
    <dgm:cxn modelId="{BEB15F5A-2BAB-46F9-9207-04D596F3D48D}" type="presOf" srcId="{F4DB3C22-8170-42BB-924E-ECE506A99CCF}" destId="{19D8C0F0-DB36-45B2-8E15-6D0AADD3AD28}" srcOrd="0" destOrd="0" presId="urn:microsoft.com/office/officeart/2005/8/layout/hProcess11"/>
    <dgm:cxn modelId="{8611F683-DB42-4F7B-9432-802F67B7DAE4}" srcId="{DE432294-DDB3-4EBC-AFB4-A1498B6C51FD}" destId="{300918A5-4ECE-4446-8A8D-D9C241FDBD27}" srcOrd="0" destOrd="0" parTransId="{3C2C9737-28DA-4D0A-B1FB-1BAF633D61EC}" sibTransId="{3F2ED4B3-3C4B-40C3-973F-42BAE57D4D4E}"/>
    <dgm:cxn modelId="{924DF2A7-0991-458F-B71C-2ED5F5A95FE4}" type="presOf" srcId="{4C3B1E84-FF7A-46E5-91A7-CA4D6E41420E}" destId="{7C823A90-BF70-46C9-83B0-B6F4026EAD6E}" srcOrd="0" destOrd="0" presId="urn:microsoft.com/office/officeart/2005/8/layout/hProcess11"/>
    <dgm:cxn modelId="{5A8E02C2-2488-4109-8CF7-3A8909052774}" type="presOf" srcId="{A4CF48F3-975B-4BF6-A362-0048CE14FCCE}" destId="{2EE89438-A801-4C0F-AAAA-4F4684A8B673}" srcOrd="0" destOrd="0" presId="urn:microsoft.com/office/officeart/2005/8/layout/hProcess11"/>
    <dgm:cxn modelId="{609F08C3-F619-4EED-A369-57131118EB5B}" srcId="{DE432294-DDB3-4EBC-AFB4-A1498B6C51FD}" destId="{A4CF48F3-975B-4BF6-A362-0048CE14FCCE}" srcOrd="4" destOrd="0" parTransId="{2F503E31-4C6E-4CD5-A77F-16B694DC3C7D}" sibTransId="{559D8F7E-8891-4EB7-B135-B9A3169EEA68}"/>
    <dgm:cxn modelId="{CBF310CA-7E19-4730-B780-D974187A8BB1}" srcId="{DE432294-DDB3-4EBC-AFB4-A1498B6C51FD}" destId="{4A7972B4-DA9A-487A-AB56-D85B03E22CA2}" srcOrd="5" destOrd="0" parTransId="{5851262E-2E2C-4478-9E99-BB9741D3AF3F}" sibTransId="{D303E2ED-0E33-4CE3-A21A-0711B3C456E7}"/>
    <dgm:cxn modelId="{0D31F6CB-618D-4328-8A37-36BA9FD4961F}" srcId="{DE432294-DDB3-4EBC-AFB4-A1498B6C51FD}" destId="{B481F935-F703-466D-9A62-7E619E256F38}" srcOrd="8" destOrd="0" parTransId="{95C68D5B-9830-4A0B-B9D3-104C31A19928}" sibTransId="{23E3500B-7479-4F31-B2E3-CD1E44E22CC2}"/>
    <dgm:cxn modelId="{702A95D9-D5F8-4FD4-9297-C36142FBDD06}" srcId="{DE432294-DDB3-4EBC-AFB4-A1498B6C51FD}" destId="{463A46A0-766B-4FDD-9B7E-75B0B8486B0E}" srcOrd="7" destOrd="0" parTransId="{E6286E7C-8B90-4ED9-BF55-9C80F06EB222}" sibTransId="{18F36A6B-B3AF-4F49-A0E9-12CA695494B1}"/>
    <dgm:cxn modelId="{7FC2A3E0-4F11-4439-A823-83A5FCCBD6E3}" srcId="{DE432294-DDB3-4EBC-AFB4-A1498B6C51FD}" destId="{37183B66-9A32-4D9E-8972-8641ECB9F7B0}" srcOrd="6" destOrd="0" parTransId="{5DBDC86C-16A3-41B4-9665-1E089BCFC63F}" sibTransId="{E9AC89AD-4ACC-453F-BA3A-4DDCA00B8817}"/>
    <dgm:cxn modelId="{D29F63E4-9EFA-479C-B4F4-11FA1EA01CD9}" type="presOf" srcId="{B481F935-F703-466D-9A62-7E619E256F38}" destId="{C21B0487-8FD5-4546-910D-5A781FD94C46}" srcOrd="0" destOrd="0" presId="urn:microsoft.com/office/officeart/2005/8/layout/hProcess11"/>
    <dgm:cxn modelId="{63DD03F0-B1B0-4204-8DBE-5010ED84FE70}" type="presOf" srcId="{4A7972B4-DA9A-487A-AB56-D85B03E22CA2}" destId="{A0271D79-6A94-4217-8246-D92E9EEF8261}" srcOrd="0" destOrd="0" presId="urn:microsoft.com/office/officeart/2005/8/layout/hProcess11"/>
    <dgm:cxn modelId="{94440390-F127-43C3-9F12-06A7B315DD1D}" type="presParOf" srcId="{A338C8A7-50AE-4214-9CCB-D5D2012B67F3}" destId="{3FD8EC99-2D79-422F-B747-56B1B4D36733}" srcOrd="0" destOrd="0" presId="urn:microsoft.com/office/officeart/2005/8/layout/hProcess11"/>
    <dgm:cxn modelId="{DD213106-F89E-49BE-8A88-6F225647DD7C}" type="presParOf" srcId="{A338C8A7-50AE-4214-9CCB-D5D2012B67F3}" destId="{09981D6B-2AB1-48AE-8AD7-736B507E797D}" srcOrd="1" destOrd="0" presId="urn:microsoft.com/office/officeart/2005/8/layout/hProcess11"/>
    <dgm:cxn modelId="{70778B2C-89F7-4D37-A1BB-810FBEC31417}" type="presParOf" srcId="{09981D6B-2AB1-48AE-8AD7-736B507E797D}" destId="{76CDF871-D246-4BC3-BC0F-B07B8241A01F}" srcOrd="0" destOrd="0" presId="urn:microsoft.com/office/officeart/2005/8/layout/hProcess11"/>
    <dgm:cxn modelId="{852BC87A-A807-4BF2-89FB-70E9B9BFC584}" type="presParOf" srcId="{76CDF871-D246-4BC3-BC0F-B07B8241A01F}" destId="{1D076A9A-BE23-49FD-BEF5-57B3EB3BAE1D}" srcOrd="0" destOrd="0" presId="urn:microsoft.com/office/officeart/2005/8/layout/hProcess11"/>
    <dgm:cxn modelId="{FAA33929-69BE-4BAC-8723-7F81A18CF579}" type="presParOf" srcId="{76CDF871-D246-4BC3-BC0F-B07B8241A01F}" destId="{988A5744-96EA-4309-BFBF-40B740946F3C}" srcOrd="1" destOrd="0" presId="urn:microsoft.com/office/officeart/2005/8/layout/hProcess11"/>
    <dgm:cxn modelId="{E57A6424-C9B0-4ABD-BDF5-984D40AD1728}" type="presParOf" srcId="{76CDF871-D246-4BC3-BC0F-B07B8241A01F}" destId="{862D143E-011E-42DA-AAF3-85C3A048D97A}" srcOrd="2" destOrd="0" presId="urn:microsoft.com/office/officeart/2005/8/layout/hProcess11"/>
    <dgm:cxn modelId="{3C2F55FA-F018-4D32-885E-322B8322A300}" type="presParOf" srcId="{09981D6B-2AB1-48AE-8AD7-736B507E797D}" destId="{286344CC-0212-431F-B051-EF6AC411B488}" srcOrd="1" destOrd="0" presId="urn:microsoft.com/office/officeart/2005/8/layout/hProcess11"/>
    <dgm:cxn modelId="{97898B0E-65C7-49CD-9660-BBEA8895B3DB}" type="presParOf" srcId="{09981D6B-2AB1-48AE-8AD7-736B507E797D}" destId="{E6D0BA8A-1D87-4516-A3FD-A81166A85B61}" srcOrd="2" destOrd="0" presId="urn:microsoft.com/office/officeart/2005/8/layout/hProcess11"/>
    <dgm:cxn modelId="{FC8044E6-8530-4AB5-B06C-7671E952B0F0}" type="presParOf" srcId="{E6D0BA8A-1D87-4516-A3FD-A81166A85B61}" destId="{7C823A90-BF70-46C9-83B0-B6F4026EAD6E}" srcOrd="0" destOrd="0" presId="urn:microsoft.com/office/officeart/2005/8/layout/hProcess11"/>
    <dgm:cxn modelId="{70DA50B4-EDCD-41BE-9923-93E25C74A6E0}" type="presParOf" srcId="{E6D0BA8A-1D87-4516-A3FD-A81166A85B61}" destId="{B54458A5-4038-4A1E-A0DF-A31EB2FAB4BF}" srcOrd="1" destOrd="0" presId="urn:microsoft.com/office/officeart/2005/8/layout/hProcess11"/>
    <dgm:cxn modelId="{1737BCA5-E32F-4A73-9912-6BAA12209B08}" type="presParOf" srcId="{E6D0BA8A-1D87-4516-A3FD-A81166A85B61}" destId="{2C8E5288-D95D-425C-928C-3E00F8BED9E6}" srcOrd="2" destOrd="0" presId="urn:microsoft.com/office/officeart/2005/8/layout/hProcess11"/>
    <dgm:cxn modelId="{91DA4BE8-ECF7-48B4-97A3-3D93A5D056E2}" type="presParOf" srcId="{09981D6B-2AB1-48AE-8AD7-736B507E797D}" destId="{3069C081-A201-409A-8064-10721EBAB289}" srcOrd="3" destOrd="0" presId="urn:microsoft.com/office/officeart/2005/8/layout/hProcess11"/>
    <dgm:cxn modelId="{42B3C1ED-05F2-4F96-B318-7A6A964DFEB9}" type="presParOf" srcId="{09981D6B-2AB1-48AE-8AD7-736B507E797D}" destId="{543AD749-ADC4-4E88-9F5E-6700C8E95E7B}" srcOrd="4" destOrd="0" presId="urn:microsoft.com/office/officeart/2005/8/layout/hProcess11"/>
    <dgm:cxn modelId="{3A4F4261-DFA9-46EC-B2C1-B417754B31E1}" type="presParOf" srcId="{543AD749-ADC4-4E88-9F5E-6700C8E95E7B}" destId="{19D8C0F0-DB36-45B2-8E15-6D0AADD3AD28}" srcOrd="0" destOrd="0" presId="urn:microsoft.com/office/officeart/2005/8/layout/hProcess11"/>
    <dgm:cxn modelId="{E218099A-676E-4B27-8178-0FF6F56547A0}" type="presParOf" srcId="{543AD749-ADC4-4E88-9F5E-6700C8E95E7B}" destId="{625571CD-2646-4F90-BD97-756A5D99BD55}" srcOrd="1" destOrd="0" presId="urn:microsoft.com/office/officeart/2005/8/layout/hProcess11"/>
    <dgm:cxn modelId="{39159B1E-9812-487A-AB01-B1A3CE118605}" type="presParOf" srcId="{543AD749-ADC4-4E88-9F5E-6700C8E95E7B}" destId="{B4E1646C-2988-4159-B2FD-EA0F78787F0A}" srcOrd="2" destOrd="0" presId="urn:microsoft.com/office/officeart/2005/8/layout/hProcess11"/>
    <dgm:cxn modelId="{B01B5563-4344-4738-9BF4-27473AFA508B}" type="presParOf" srcId="{09981D6B-2AB1-48AE-8AD7-736B507E797D}" destId="{F1A4B745-B3CF-4ABC-AF2E-8DA8C579CF8D}" srcOrd="5" destOrd="0" presId="urn:microsoft.com/office/officeart/2005/8/layout/hProcess11"/>
    <dgm:cxn modelId="{86201AEE-2D20-43F6-8474-0EBB56EC81C6}" type="presParOf" srcId="{09981D6B-2AB1-48AE-8AD7-736B507E797D}" destId="{AB17EEA1-2F3B-4037-A131-DC4FA4D5A0E6}" srcOrd="6" destOrd="0" presId="urn:microsoft.com/office/officeart/2005/8/layout/hProcess11"/>
    <dgm:cxn modelId="{C5D6BEB4-5FD4-420C-8E0F-EA3D0CC3112A}" type="presParOf" srcId="{AB17EEA1-2F3B-4037-A131-DC4FA4D5A0E6}" destId="{D221B02C-2196-48BD-8568-C67223F28463}" srcOrd="0" destOrd="0" presId="urn:microsoft.com/office/officeart/2005/8/layout/hProcess11"/>
    <dgm:cxn modelId="{69C0650F-C77F-4277-8AF9-042CFD22B456}" type="presParOf" srcId="{AB17EEA1-2F3B-4037-A131-DC4FA4D5A0E6}" destId="{FEC1FF81-D8AB-4640-837D-1DDEE375CAE0}" srcOrd="1" destOrd="0" presId="urn:microsoft.com/office/officeart/2005/8/layout/hProcess11"/>
    <dgm:cxn modelId="{F2101093-64BD-4144-A708-5F379BB47B85}" type="presParOf" srcId="{AB17EEA1-2F3B-4037-A131-DC4FA4D5A0E6}" destId="{4A9722DC-13C9-49D9-A902-F778F08EC19A}" srcOrd="2" destOrd="0" presId="urn:microsoft.com/office/officeart/2005/8/layout/hProcess11"/>
    <dgm:cxn modelId="{446A49F1-7D2A-44A0-B465-4449D162CA0D}" type="presParOf" srcId="{09981D6B-2AB1-48AE-8AD7-736B507E797D}" destId="{BB1F0098-2E4D-4E90-BB75-A19F6ED2F0F0}" srcOrd="7" destOrd="0" presId="urn:microsoft.com/office/officeart/2005/8/layout/hProcess11"/>
    <dgm:cxn modelId="{31D0D2FE-E507-45BA-977B-9391FD52F2B1}" type="presParOf" srcId="{09981D6B-2AB1-48AE-8AD7-736B507E797D}" destId="{BF4D7C29-6C6D-445F-9399-039C28DF4FA6}" srcOrd="8" destOrd="0" presId="urn:microsoft.com/office/officeart/2005/8/layout/hProcess11"/>
    <dgm:cxn modelId="{02E1D1AC-CC79-429E-A895-5C0E3FDBAA50}" type="presParOf" srcId="{BF4D7C29-6C6D-445F-9399-039C28DF4FA6}" destId="{2EE89438-A801-4C0F-AAAA-4F4684A8B673}" srcOrd="0" destOrd="0" presId="urn:microsoft.com/office/officeart/2005/8/layout/hProcess11"/>
    <dgm:cxn modelId="{C99548FC-4705-433F-883B-52968F8F4EE7}" type="presParOf" srcId="{BF4D7C29-6C6D-445F-9399-039C28DF4FA6}" destId="{536ED39D-7EAE-4347-8BAD-4EFC7AEC34F7}" srcOrd="1" destOrd="0" presId="urn:microsoft.com/office/officeart/2005/8/layout/hProcess11"/>
    <dgm:cxn modelId="{BEC303D2-B3C3-4284-972A-EE6E353494EB}" type="presParOf" srcId="{BF4D7C29-6C6D-445F-9399-039C28DF4FA6}" destId="{3AFEDF2D-AC23-4AFE-8AFE-9E5CECF440FC}" srcOrd="2" destOrd="0" presId="urn:microsoft.com/office/officeart/2005/8/layout/hProcess11"/>
    <dgm:cxn modelId="{EC039184-9591-493B-B79D-B0CBDA05678C}" type="presParOf" srcId="{09981D6B-2AB1-48AE-8AD7-736B507E797D}" destId="{B92D6A42-B683-4C39-B7CC-960569D5A60B}" srcOrd="9" destOrd="0" presId="urn:microsoft.com/office/officeart/2005/8/layout/hProcess11"/>
    <dgm:cxn modelId="{9D24E060-A6A5-4E1D-A72E-2287F5FFF572}" type="presParOf" srcId="{09981D6B-2AB1-48AE-8AD7-736B507E797D}" destId="{4F434514-40D4-42ED-936A-3FA8CD221632}" srcOrd="10" destOrd="0" presId="urn:microsoft.com/office/officeart/2005/8/layout/hProcess11"/>
    <dgm:cxn modelId="{5335FFF9-7C8B-40C0-84B1-7BD75FD0724F}" type="presParOf" srcId="{4F434514-40D4-42ED-936A-3FA8CD221632}" destId="{A0271D79-6A94-4217-8246-D92E9EEF8261}" srcOrd="0" destOrd="0" presId="urn:microsoft.com/office/officeart/2005/8/layout/hProcess11"/>
    <dgm:cxn modelId="{375C5EB8-1F3D-4093-8669-F04438B1609A}" type="presParOf" srcId="{4F434514-40D4-42ED-936A-3FA8CD221632}" destId="{56310D6A-8BD7-4CA9-AE7B-E1CF8D47C519}" srcOrd="1" destOrd="0" presId="urn:microsoft.com/office/officeart/2005/8/layout/hProcess11"/>
    <dgm:cxn modelId="{5AE66D84-E0A7-4000-B9ED-B1D80D5C7269}" type="presParOf" srcId="{4F434514-40D4-42ED-936A-3FA8CD221632}" destId="{5C00FFCA-284F-4924-B21F-F3F1D2B4A638}" srcOrd="2" destOrd="0" presId="urn:microsoft.com/office/officeart/2005/8/layout/hProcess11"/>
    <dgm:cxn modelId="{9DB331CD-C99C-458E-9735-46D46B6E704A}" type="presParOf" srcId="{09981D6B-2AB1-48AE-8AD7-736B507E797D}" destId="{E4C8A1C3-F10F-4EDD-A22C-DE6201C5DD23}" srcOrd="11" destOrd="0" presId="urn:microsoft.com/office/officeart/2005/8/layout/hProcess11"/>
    <dgm:cxn modelId="{39A45416-5E90-4CB0-AB5B-C93DB7B4E9D1}" type="presParOf" srcId="{09981D6B-2AB1-48AE-8AD7-736B507E797D}" destId="{9674CA6A-EE65-4F06-8304-CF0F240737C2}" srcOrd="12" destOrd="0" presId="urn:microsoft.com/office/officeart/2005/8/layout/hProcess11"/>
    <dgm:cxn modelId="{4AD37386-E26C-459C-BF69-D0B36CAF4AA0}" type="presParOf" srcId="{9674CA6A-EE65-4F06-8304-CF0F240737C2}" destId="{5C36E0AF-B633-4F55-962F-868C7124B02A}" srcOrd="0" destOrd="0" presId="urn:microsoft.com/office/officeart/2005/8/layout/hProcess11"/>
    <dgm:cxn modelId="{50133825-024B-4209-B64D-72D398E2B74A}" type="presParOf" srcId="{9674CA6A-EE65-4F06-8304-CF0F240737C2}" destId="{9D6802CB-6C94-43AF-B93A-258F283A2E3D}" srcOrd="1" destOrd="0" presId="urn:microsoft.com/office/officeart/2005/8/layout/hProcess11"/>
    <dgm:cxn modelId="{3E89F6FD-8EDB-427F-99EC-ED4A1C47CB30}" type="presParOf" srcId="{9674CA6A-EE65-4F06-8304-CF0F240737C2}" destId="{922E96C6-D9AF-4690-BBE8-3FF87AFE7C2E}" srcOrd="2" destOrd="0" presId="urn:microsoft.com/office/officeart/2005/8/layout/hProcess11"/>
    <dgm:cxn modelId="{7DFF6370-607B-4C23-8C3A-D6987CDE4A40}" type="presParOf" srcId="{09981D6B-2AB1-48AE-8AD7-736B507E797D}" destId="{B8CC0F67-72BD-40B5-9D8D-C3FCC62056D3}" srcOrd="13" destOrd="0" presId="urn:microsoft.com/office/officeart/2005/8/layout/hProcess11"/>
    <dgm:cxn modelId="{6FBCCB0C-510E-4AF7-A412-835E7B100245}" type="presParOf" srcId="{09981D6B-2AB1-48AE-8AD7-736B507E797D}" destId="{45DEAAF5-C9E8-4EB6-ADF3-7D6A4C891B1A}" srcOrd="14" destOrd="0" presId="urn:microsoft.com/office/officeart/2005/8/layout/hProcess11"/>
    <dgm:cxn modelId="{86BD3584-5C72-410D-AC6D-DD8B68A35C96}" type="presParOf" srcId="{45DEAAF5-C9E8-4EB6-ADF3-7D6A4C891B1A}" destId="{8E52F11A-7D57-4944-8B62-DAC451597C30}" srcOrd="0" destOrd="0" presId="urn:microsoft.com/office/officeart/2005/8/layout/hProcess11"/>
    <dgm:cxn modelId="{860446D3-8021-42CF-B2B0-77206CA08839}" type="presParOf" srcId="{45DEAAF5-C9E8-4EB6-ADF3-7D6A4C891B1A}" destId="{CE552F8B-34D4-4E68-8EA3-F33ADDA9F7E1}" srcOrd="1" destOrd="0" presId="urn:microsoft.com/office/officeart/2005/8/layout/hProcess11"/>
    <dgm:cxn modelId="{C36A10D0-6095-490B-9093-7D03517E7C59}" type="presParOf" srcId="{45DEAAF5-C9E8-4EB6-ADF3-7D6A4C891B1A}" destId="{F8341D9D-FC4E-4BDD-98D5-2A521C8545EE}" srcOrd="2" destOrd="0" presId="urn:microsoft.com/office/officeart/2005/8/layout/hProcess11"/>
    <dgm:cxn modelId="{FCC9D8A7-8BB6-45E8-AAF5-A03FB5432A10}" type="presParOf" srcId="{09981D6B-2AB1-48AE-8AD7-736B507E797D}" destId="{73B1C72F-0305-4420-9823-CA003503C4A6}" srcOrd="15" destOrd="0" presId="urn:microsoft.com/office/officeart/2005/8/layout/hProcess11"/>
    <dgm:cxn modelId="{025559CE-F134-408E-A71E-48D4C2CFB73E}" type="presParOf" srcId="{09981D6B-2AB1-48AE-8AD7-736B507E797D}" destId="{38E21358-7B96-45DA-941E-E19AAD336759}" srcOrd="16" destOrd="0" presId="urn:microsoft.com/office/officeart/2005/8/layout/hProcess11"/>
    <dgm:cxn modelId="{41E40F01-7A11-47CB-A4D9-B725AF5625E5}" type="presParOf" srcId="{38E21358-7B96-45DA-941E-E19AAD336759}" destId="{C21B0487-8FD5-4546-910D-5A781FD94C46}" srcOrd="0" destOrd="0" presId="urn:microsoft.com/office/officeart/2005/8/layout/hProcess11"/>
    <dgm:cxn modelId="{D4359CDE-1B5A-4C5F-8307-B84AB2026CE9}" type="presParOf" srcId="{38E21358-7B96-45DA-941E-E19AAD336759}" destId="{604186E2-19D4-44EB-AA7B-8A23236A1A7A}" srcOrd="1" destOrd="0" presId="urn:microsoft.com/office/officeart/2005/8/layout/hProcess11"/>
    <dgm:cxn modelId="{3BF9B5BE-1B96-4BFE-B7C5-F6ABDCF7F935}" type="presParOf" srcId="{38E21358-7B96-45DA-941E-E19AAD336759}" destId="{65479E57-580A-4527-9329-2897C35C1FD4}" srcOrd="2" destOrd="0" presId="urn:microsoft.com/office/officeart/2005/8/layout/hProcess11"/>
    <dgm:cxn modelId="{8B6D0E7E-D1BF-49C8-87B5-94601CC139E7}" type="presParOf" srcId="{09981D6B-2AB1-48AE-8AD7-736B507E797D}" destId="{A10EAB54-11F6-4DE5-B690-3E0A7BEEDA9B}" srcOrd="17" destOrd="0" presId="urn:microsoft.com/office/officeart/2005/8/layout/hProcess11"/>
    <dgm:cxn modelId="{3EE756EE-B193-4200-9553-A4B433F514EE}" type="presParOf" srcId="{09981D6B-2AB1-48AE-8AD7-736B507E797D}" destId="{7FF2F97F-FAA4-4C93-908C-69D09A4FB7D3}" srcOrd="18" destOrd="0" presId="urn:microsoft.com/office/officeart/2005/8/layout/hProcess11"/>
    <dgm:cxn modelId="{DA537695-C31D-492B-ABA2-BC0E22423130}" type="presParOf" srcId="{7FF2F97F-FAA4-4C93-908C-69D09A4FB7D3}" destId="{A846FD86-B669-499A-B2CB-C179DE1E6A92}" srcOrd="0" destOrd="0" presId="urn:microsoft.com/office/officeart/2005/8/layout/hProcess11"/>
    <dgm:cxn modelId="{051F2000-72ED-4880-8A5D-41ABBA78675F}" type="presParOf" srcId="{7FF2F97F-FAA4-4C93-908C-69D09A4FB7D3}" destId="{DFFE8C79-D3C4-4FDE-B8FA-D30CB8C2191F}" srcOrd="1" destOrd="0" presId="urn:microsoft.com/office/officeart/2005/8/layout/hProcess11"/>
    <dgm:cxn modelId="{EDBACA3F-67C9-47DA-A5A5-BA0F2838BCCA}" type="presParOf" srcId="{7FF2F97F-FAA4-4C93-908C-69D09A4FB7D3}" destId="{97588A7F-4276-4433-89C7-D00086FCC6A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8EC99-2D79-422F-B747-56B1B4D36733}">
      <dsp:nvSpPr>
        <dsp:cNvPr id="0" name=""/>
        <dsp:cNvSpPr/>
      </dsp:nvSpPr>
      <dsp:spPr>
        <a:xfrm>
          <a:off x="0" y="1219199"/>
          <a:ext cx="7576931" cy="1625600"/>
        </a:xfrm>
        <a:prstGeom prst="notchedRightArrow">
          <a:avLst/>
        </a:prstGeom>
        <a:solidFill>
          <a:schemeClr val="accent3"/>
        </a:solidFill>
        <a:ln>
          <a:noFill/>
        </a:ln>
        <a:effectLst/>
      </dsp:spPr>
      <dsp:style>
        <a:lnRef idx="0">
          <a:scrgbClr r="0" g="0" b="0"/>
        </a:lnRef>
        <a:fillRef idx="1">
          <a:scrgbClr r="0" g="0" b="0"/>
        </a:fillRef>
        <a:effectRef idx="0">
          <a:scrgbClr r="0" g="0" b="0"/>
        </a:effectRef>
        <a:fontRef idx="minor"/>
      </dsp:style>
    </dsp:sp>
    <dsp:sp modelId="{1D076A9A-BE23-49FD-BEF5-57B3EB3BAE1D}">
      <dsp:nvSpPr>
        <dsp:cNvPr id="0" name=""/>
        <dsp:cNvSpPr/>
      </dsp:nvSpPr>
      <dsp:spPr>
        <a:xfrm>
          <a:off x="43" y="0"/>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Oct 2007 </a:t>
          </a:r>
          <a:r>
            <a:rPr lang="en-US" sz="1200" b="1" kern="1200" dirty="0">
              <a:solidFill>
                <a:schemeClr val="tx1"/>
              </a:solidFill>
            </a:rPr>
            <a:t>ENP signed</a:t>
          </a:r>
        </a:p>
      </dsp:txBody>
      <dsp:txXfrm>
        <a:off x="43" y="0"/>
        <a:ext cx="647627" cy="1625600"/>
      </dsp:txXfrm>
    </dsp:sp>
    <dsp:sp modelId="{988A5744-96EA-4309-BFBF-40B740946F3C}">
      <dsp:nvSpPr>
        <dsp:cNvPr id="0" name=""/>
        <dsp:cNvSpPr/>
      </dsp:nvSpPr>
      <dsp:spPr>
        <a:xfrm>
          <a:off x="120656" y="1828800"/>
          <a:ext cx="406400" cy="406400"/>
        </a:xfrm>
        <a:prstGeom prst="ellipse">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23A90-BF70-46C9-83B0-B6F4026EAD6E}">
      <dsp:nvSpPr>
        <dsp:cNvPr id="0" name=""/>
        <dsp:cNvSpPr/>
      </dsp:nvSpPr>
      <dsp:spPr>
        <a:xfrm>
          <a:off x="680052"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Nov 2007 </a:t>
          </a:r>
          <a:r>
            <a:rPr lang="en-US" sz="1200" b="1" kern="1200" dirty="0">
              <a:solidFill>
                <a:schemeClr val="tx1"/>
              </a:solidFill>
            </a:rPr>
            <a:t>Kessler Park</a:t>
          </a:r>
        </a:p>
        <a:p>
          <a:pPr marL="0" lvl="0" indent="0" algn="ctr" defTabSz="533400">
            <a:lnSpc>
              <a:spcPct val="90000"/>
            </a:lnSpc>
            <a:spcBef>
              <a:spcPct val="0"/>
            </a:spcBef>
            <a:spcAft>
              <a:spcPct val="35000"/>
            </a:spcAft>
            <a:buNone/>
          </a:pPr>
          <a:r>
            <a:rPr lang="en-US" sz="1200" b="1" kern="1200" dirty="0">
              <a:solidFill>
                <a:schemeClr val="tx1"/>
              </a:solidFill>
            </a:rPr>
            <a:t>United</a:t>
          </a:r>
        </a:p>
      </dsp:txBody>
      <dsp:txXfrm>
        <a:off x="680052" y="2438399"/>
        <a:ext cx="647627" cy="1625600"/>
      </dsp:txXfrm>
    </dsp:sp>
    <dsp:sp modelId="{B54458A5-4038-4A1E-A0DF-A31EB2FAB4BF}">
      <dsp:nvSpPr>
        <dsp:cNvPr id="0" name=""/>
        <dsp:cNvSpPr/>
      </dsp:nvSpPr>
      <dsp:spPr>
        <a:xfrm>
          <a:off x="800666"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8C0F0-DB36-45B2-8E15-6D0AADD3AD28}">
      <dsp:nvSpPr>
        <dsp:cNvPr id="0" name=""/>
        <dsp:cNvSpPr/>
      </dsp:nvSpPr>
      <dsp:spPr>
        <a:xfrm>
          <a:off x="1360061" y="0"/>
          <a:ext cx="69906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Feb 2008 </a:t>
          </a:r>
          <a:r>
            <a:rPr lang="en-US" sz="1200" b="1" kern="1200" dirty="0">
              <a:solidFill>
                <a:schemeClr val="tx1"/>
              </a:solidFill>
            </a:rPr>
            <a:t>Winnetka Heights</a:t>
          </a:r>
        </a:p>
      </dsp:txBody>
      <dsp:txXfrm>
        <a:off x="1360061" y="0"/>
        <a:ext cx="699068" cy="1625600"/>
      </dsp:txXfrm>
    </dsp:sp>
    <dsp:sp modelId="{625571CD-2646-4F90-BD97-756A5D99BD55}">
      <dsp:nvSpPr>
        <dsp:cNvPr id="0" name=""/>
        <dsp:cNvSpPr/>
      </dsp:nvSpPr>
      <dsp:spPr>
        <a:xfrm>
          <a:off x="1506395"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1B02C-2196-48BD-8568-C67223F28463}">
      <dsp:nvSpPr>
        <dsp:cNvPr id="0" name=""/>
        <dsp:cNvSpPr/>
      </dsp:nvSpPr>
      <dsp:spPr>
        <a:xfrm>
          <a:off x="2091511"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2009 </a:t>
          </a:r>
          <a:r>
            <a:rPr lang="en-US" sz="1200" b="1" kern="1200" dirty="0">
              <a:solidFill>
                <a:schemeClr val="tx1"/>
              </a:solidFill>
            </a:rPr>
            <a:t>Kessler Plaza,  Stevens Park Village &amp; West Kessler</a:t>
          </a:r>
        </a:p>
      </dsp:txBody>
      <dsp:txXfrm>
        <a:off x="2091511" y="2438399"/>
        <a:ext cx="647627" cy="1625600"/>
      </dsp:txXfrm>
    </dsp:sp>
    <dsp:sp modelId="{FEC1FF81-D8AB-4640-837D-1DDEE375CAE0}">
      <dsp:nvSpPr>
        <dsp:cNvPr id="0" name=""/>
        <dsp:cNvSpPr/>
      </dsp:nvSpPr>
      <dsp:spPr>
        <a:xfrm>
          <a:off x="2212125"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89438-A801-4C0F-AAAA-4F4684A8B673}">
      <dsp:nvSpPr>
        <dsp:cNvPr id="0" name=""/>
        <dsp:cNvSpPr/>
      </dsp:nvSpPr>
      <dsp:spPr>
        <a:xfrm>
          <a:off x="2771520" y="0"/>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2010 </a:t>
          </a:r>
          <a:r>
            <a:rPr lang="en-US" sz="1200" b="1" kern="1200" dirty="0">
              <a:solidFill>
                <a:schemeClr val="tx1"/>
              </a:solidFill>
            </a:rPr>
            <a:t>East Kessler</a:t>
          </a:r>
        </a:p>
      </dsp:txBody>
      <dsp:txXfrm>
        <a:off x="2771520" y="0"/>
        <a:ext cx="647627" cy="1625600"/>
      </dsp:txXfrm>
    </dsp:sp>
    <dsp:sp modelId="{536ED39D-7EAE-4347-8BAD-4EFC7AEC34F7}">
      <dsp:nvSpPr>
        <dsp:cNvPr id="0" name=""/>
        <dsp:cNvSpPr/>
      </dsp:nvSpPr>
      <dsp:spPr>
        <a:xfrm>
          <a:off x="2892134"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271D79-6A94-4217-8246-D92E9EEF8261}">
      <dsp:nvSpPr>
        <dsp:cNvPr id="0" name=""/>
        <dsp:cNvSpPr/>
      </dsp:nvSpPr>
      <dsp:spPr>
        <a:xfrm>
          <a:off x="3451530"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2013 </a:t>
          </a:r>
          <a:r>
            <a:rPr lang="en-US" sz="1200" b="1" kern="1200" dirty="0">
              <a:solidFill>
                <a:schemeClr val="tx1"/>
              </a:solidFill>
            </a:rPr>
            <a:t>Stevens Park Estates</a:t>
          </a:r>
        </a:p>
      </dsp:txBody>
      <dsp:txXfrm>
        <a:off x="3451530" y="2438399"/>
        <a:ext cx="647627" cy="1625600"/>
      </dsp:txXfrm>
    </dsp:sp>
    <dsp:sp modelId="{56310D6A-8BD7-4CA9-AE7B-E1CF8D47C519}">
      <dsp:nvSpPr>
        <dsp:cNvPr id="0" name=""/>
        <dsp:cNvSpPr/>
      </dsp:nvSpPr>
      <dsp:spPr>
        <a:xfrm>
          <a:off x="3572144"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36E0AF-B633-4F55-962F-868C7124B02A}">
      <dsp:nvSpPr>
        <dsp:cNvPr id="0" name=""/>
        <dsp:cNvSpPr/>
      </dsp:nvSpPr>
      <dsp:spPr>
        <a:xfrm>
          <a:off x="4131539" y="0"/>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2015 </a:t>
          </a:r>
          <a:r>
            <a:rPr lang="en-US" sz="1200" b="1" kern="1200" dirty="0">
              <a:solidFill>
                <a:schemeClr val="tx1"/>
              </a:solidFill>
            </a:rPr>
            <a:t>Ravinia Heights</a:t>
          </a:r>
        </a:p>
      </dsp:txBody>
      <dsp:txXfrm>
        <a:off x="4131539" y="0"/>
        <a:ext cx="647627" cy="1625600"/>
      </dsp:txXfrm>
    </dsp:sp>
    <dsp:sp modelId="{9D6802CB-6C94-43AF-B93A-258F283A2E3D}">
      <dsp:nvSpPr>
        <dsp:cNvPr id="0" name=""/>
        <dsp:cNvSpPr/>
      </dsp:nvSpPr>
      <dsp:spPr>
        <a:xfrm>
          <a:off x="4252153"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2F11A-7D57-4944-8B62-DAC451597C30}">
      <dsp:nvSpPr>
        <dsp:cNvPr id="0" name=""/>
        <dsp:cNvSpPr/>
      </dsp:nvSpPr>
      <dsp:spPr>
        <a:xfrm>
          <a:off x="4811548"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2016 </a:t>
          </a:r>
          <a:r>
            <a:rPr lang="en-US" sz="1200" b="1" kern="1200" dirty="0">
              <a:solidFill>
                <a:schemeClr val="tx1"/>
              </a:solidFill>
            </a:rPr>
            <a:t>Kings Highway</a:t>
          </a:r>
        </a:p>
      </dsp:txBody>
      <dsp:txXfrm>
        <a:off x="4811548" y="2438399"/>
        <a:ext cx="647627" cy="1625600"/>
      </dsp:txXfrm>
    </dsp:sp>
    <dsp:sp modelId="{CE552F8B-34D4-4E68-8EA3-F33ADDA9F7E1}">
      <dsp:nvSpPr>
        <dsp:cNvPr id="0" name=""/>
        <dsp:cNvSpPr/>
      </dsp:nvSpPr>
      <dsp:spPr>
        <a:xfrm>
          <a:off x="4932162"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1B0487-8FD5-4546-910D-5A781FD94C46}">
      <dsp:nvSpPr>
        <dsp:cNvPr id="0" name=""/>
        <dsp:cNvSpPr/>
      </dsp:nvSpPr>
      <dsp:spPr>
        <a:xfrm>
          <a:off x="5491557" y="0"/>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2017 </a:t>
          </a:r>
          <a:r>
            <a:rPr lang="en-US" sz="1200" b="1" kern="1200" dirty="0">
              <a:solidFill>
                <a:schemeClr val="tx1"/>
              </a:solidFill>
            </a:rPr>
            <a:t>Kidd Springs</a:t>
          </a:r>
        </a:p>
      </dsp:txBody>
      <dsp:txXfrm>
        <a:off x="5491557" y="0"/>
        <a:ext cx="647627" cy="1625600"/>
      </dsp:txXfrm>
    </dsp:sp>
    <dsp:sp modelId="{604186E2-19D4-44EB-AA7B-8A23236A1A7A}">
      <dsp:nvSpPr>
        <dsp:cNvPr id="0" name=""/>
        <dsp:cNvSpPr/>
      </dsp:nvSpPr>
      <dsp:spPr>
        <a:xfrm>
          <a:off x="5612171"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6FD86-B669-499A-B2CB-C179DE1E6A92}">
      <dsp:nvSpPr>
        <dsp:cNvPr id="0" name=""/>
        <dsp:cNvSpPr/>
      </dsp:nvSpPr>
      <dsp:spPr>
        <a:xfrm>
          <a:off x="6171567" y="2438399"/>
          <a:ext cx="6476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2019 </a:t>
          </a:r>
          <a:r>
            <a:rPr lang="en-US" sz="1200" b="1" kern="1200" dirty="0">
              <a:solidFill>
                <a:schemeClr val="tx1"/>
              </a:solidFill>
            </a:rPr>
            <a:t>High Grove in West Kessler</a:t>
          </a:r>
        </a:p>
      </dsp:txBody>
      <dsp:txXfrm>
        <a:off x="6171567" y="2438399"/>
        <a:ext cx="647627" cy="1625600"/>
      </dsp:txXfrm>
    </dsp:sp>
    <dsp:sp modelId="{DFFE8C79-D3C4-4FDE-B8FA-D30CB8C2191F}">
      <dsp:nvSpPr>
        <dsp:cNvPr id="0" name=""/>
        <dsp:cNvSpPr/>
      </dsp:nvSpPr>
      <dsp:spPr>
        <a:xfrm>
          <a:off x="6292180" y="1828800"/>
          <a:ext cx="406400" cy="40640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DC1D98-C769-46C6-A147-53C930501ED5}"/>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C11125-E352-4D19-934F-01F72303DD42}"/>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4FDFA7D-FC3A-4F22-97FD-B6461C4354C9}" type="datetimeFigureOut">
              <a:rPr lang="en-US" smtClean="0"/>
              <a:t>10/25/2022</a:t>
            </a:fld>
            <a:endParaRPr lang="en-US" dirty="0"/>
          </a:p>
        </p:txBody>
      </p:sp>
      <p:sp>
        <p:nvSpPr>
          <p:cNvPr id="4" name="Footer Placeholder 3">
            <a:extLst>
              <a:ext uri="{FF2B5EF4-FFF2-40B4-BE49-F238E27FC236}">
                <a16:creationId xmlns:a16="http://schemas.microsoft.com/office/drawing/2014/main" id="{1B5EED7E-EA8E-42FA-83BF-FB44F84A6B7E}"/>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NOCUPP: Providing 50,000+ Patrol Hours</a:t>
            </a:r>
            <a:endParaRPr lang="en-US" dirty="0"/>
          </a:p>
        </p:txBody>
      </p:sp>
      <p:sp>
        <p:nvSpPr>
          <p:cNvPr id="5" name="Slide Number Placeholder 4">
            <a:extLst>
              <a:ext uri="{FF2B5EF4-FFF2-40B4-BE49-F238E27FC236}">
                <a16:creationId xmlns:a16="http://schemas.microsoft.com/office/drawing/2014/main" id="{9168800B-E00E-4B71-9D80-7D2E0DF20F81}"/>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B17050E-A19A-46C4-975F-0D3B20BA0E11}" type="slidenum">
              <a:rPr lang="en-US" smtClean="0"/>
              <a:t>‹#›</a:t>
            </a:fld>
            <a:endParaRPr lang="en-US" dirty="0"/>
          </a:p>
        </p:txBody>
      </p:sp>
    </p:spTree>
    <p:extLst>
      <p:ext uri="{BB962C8B-B14F-4D97-AF65-F5344CB8AC3E}">
        <p14:creationId xmlns:p14="http://schemas.microsoft.com/office/powerpoint/2010/main" val="39438698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CCE3A54-2F3C-414E-A2AD-AA799464C970}" type="datetimeFigureOut">
              <a:rPr lang="en-US" smtClean="0"/>
              <a:t>10/25/2022</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a:t>NOCUPP: Providing 50,000+ Patrol Hours</a:t>
            </a:r>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664B5C9-23C2-4C70-87A5-379352677C75}" type="slidenum">
              <a:rPr lang="en-US" smtClean="0"/>
              <a:t>‹#›</a:t>
            </a:fld>
            <a:endParaRPr lang="en-US" dirty="0"/>
          </a:p>
        </p:txBody>
      </p:sp>
    </p:spTree>
    <p:extLst>
      <p:ext uri="{BB962C8B-B14F-4D97-AF65-F5344CB8AC3E}">
        <p14:creationId xmlns:p14="http://schemas.microsoft.com/office/powerpoint/2010/main" val="825348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9F93E585-440D-4412-AC34-3CFD71AAA41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5115E2-3CBA-4713-A3F3-33D828ECA644}" type="slidenum">
              <a:rPr lang="en-US" altLang="en-US" sz="1300"/>
              <a:pPr>
                <a:spcBef>
                  <a:spcPct val="0"/>
                </a:spcBef>
              </a:pPr>
              <a:t>1</a:t>
            </a:fld>
            <a:endParaRPr lang="en-US" altLang="en-US" sz="1300"/>
          </a:p>
        </p:txBody>
      </p:sp>
      <p:sp>
        <p:nvSpPr>
          <p:cNvPr id="4099" name="Rectangle 2">
            <a:extLst>
              <a:ext uri="{FF2B5EF4-FFF2-40B4-BE49-F238E27FC236}">
                <a16:creationId xmlns:a16="http://schemas.microsoft.com/office/drawing/2014/main" id="{531228A3-60BD-42F2-87EF-2CCE590DE4C7}"/>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CFF87AFA-1DE4-4D2A-B29F-3D41AFB33A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Through out</a:t>
            </a:r>
            <a:r>
              <a:rPr lang="en-US" altLang="en-US" baseline="0" dirty="0">
                <a:latin typeface="Arial" panose="020B0604020202020204" pitchFamily="34" charset="0"/>
              </a:rPr>
              <a:t> this presentation, we will use the term NOCUPP to refer to this organization.  NOCUPP stands for the North Oak Cliff United Police Patrol.</a:t>
            </a:r>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418EFD06-0AFB-4EA6-AB3F-BF51297CB359}"/>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9E5F857D-06D1-4B85-A298-78B8138A87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05824C-6A10-4FC4-B4A7-CB54644B1B8A}" type="slidenum">
              <a:rPr lang="en-US" altLang="en-US" sz="1300"/>
              <a:pPr>
                <a:spcBef>
                  <a:spcPct val="0"/>
                </a:spcBef>
              </a:pPr>
              <a:t>11</a:t>
            </a:fld>
            <a:endParaRPr lang="en-US" altLang="en-US" sz="1300"/>
          </a:p>
        </p:txBody>
      </p:sp>
      <p:sp>
        <p:nvSpPr>
          <p:cNvPr id="6147" name="Rectangle 2">
            <a:extLst>
              <a:ext uri="{FF2B5EF4-FFF2-40B4-BE49-F238E27FC236}">
                <a16:creationId xmlns:a16="http://schemas.microsoft.com/office/drawing/2014/main" id="{64CF3321-6C82-4BC1-B183-5E775FF0CFE5}"/>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D39F7CB-CD23-4BD8-BF50-D480DC59AC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NOCUPP </a:t>
            </a:r>
            <a:r>
              <a:rPr lang="en-US" altLang="en-US" dirty="0" err="1">
                <a:latin typeface="Arial" panose="020B0604020202020204" pitchFamily="34" charset="0"/>
              </a:rPr>
              <a:t>accomplishs</a:t>
            </a:r>
            <a:r>
              <a:rPr lang="en-US" altLang="en-US" baseline="0" dirty="0">
                <a:latin typeface="Arial" panose="020B0604020202020204" pitchFamily="34" charset="0"/>
              </a:rPr>
              <a:t> its goals by</a:t>
            </a:r>
            <a:r>
              <a:rPr lang="en-US" altLang="en-US" dirty="0">
                <a:latin typeface="Arial" panose="020B0604020202020204" pitchFamily="34" charset="0"/>
              </a:rPr>
              <a:t> operating one of DPD’s Expanded Neighborhood Patrol Programs.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Introduce Shawn</a:t>
            </a:r>
            <a:r>
              <a:rPr lang="en-US" altLang="en-US" baseline="0" dirty="0">
                <a:latin typeface="Arial" panose="020B0604020202020204" pitchFamily="34" charset="0"/>
              </a:rPr>
              <a:t> here.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ENP program allows neighborhood organizations to:</a:t>
            </a:r>
          </a:p>
          <a:p>
            <a:pPr eaLnBrk="1" hangingPunct="1">
              <a:buFontTx/>
              <a:buChar char="-"/>
            </a:pPr>
            <a:r>
              <a:rPr lang="en-US" altLang="en-US" dirty="0">
                <a:latin typeface="Arial" panose="020B0604020202020204" pitchFamily="34" charset="0"/>
              </a:rPr>
              <a:t>leases a squad car from the Dallas Police Department</a:t>
            </a:r>
          </a:p>
          <a:p>
            <a:pPr eaLnBrk="1" hangingPunct="1">
              <a:buFontTx/>
              <a:buChar char="-"/>
            </a:pPr>
            <a:r>
              <a:rPr lang="en-US" altLang="en-US" dirty="0">
                <a:latin typeface="Arial" panose="020B0604020202020204" pitchFamily="34" charset="0"/>
              </a:rPr>
              <a:t>The car is equipped with DPD radio, computer, </a:t>
            </a:r>
            <a:r>
              <a:rPr lang="en-US" altLang="en-US" dirty="0" err="1">
                <a:latin typeface="Arial" panose="020B0604020202020204" pitchFamily="34" charset="0"/>
              </a:rPr>
              <a:t>etc</a:t>
            </a: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Contracts with 16 police officers to work off-duty shifts patrolling the NOCUPP area.</a:t>
            </a:r>
          </a:p>
          <a:p>
            <a:pPr eaLnBrk="1" hangingPunct="1">
              <a:buFontTx/>
              <a:buChar char="-"/>
            </a:pPr>
            <a:r>
              <a:rPr lang="en-US" altLang="en-US" dirty="0">
                <a:latin typeface="Arial" panose="020B0604020202020204" pitchFamily="34" charset="0"/>
              </a:rPr>
              <a:t>Officers are in uniform and armed.  They have the same rights and responsibilities as when on duty.</a:t>
            </a:r>
          </a:p>
        </p:txBody>
      </p:sp>
      <p:sp>
        <p:nvSpPr>
          <p:cNvPr id="2" name="Footer Placeholder 1">
            <a:extLst>
              <a:ext uri="{FF2B5EF4-FFF2-40B4-BE49-F238E27FC236}">
                <a16:creationId xmlns:a16="http://schemas.microsoft.com/office/drawing/2014/main" id="{8BE36AD5-FEFC-48FE-8B20-18BBA77136F2}"/>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B39AEBC-0936-4977-95E7-52B08E7BD3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6CDD0F-255D-4A44-B6C2-0B7339CB72D5}" type="slidenum">
              <a:rPr lang="en-US" altLang="en-US" sz="1300"/>
              <a:pPr>
                <a:spcBef>
                  <a:spcPct val="0"/>
                </a:spcBef>
              </a:pPr>
              <a:t>12</a:t>
            </a:fld>
            <a:endParaRPr lang="en-US" altLang="en-US" sz="1300"/>
          </a:p>
        </p:txBody>
      </p:sp>
      <p:sp>
        <p:nvSpPr>
          <p:cNvPr id="30723" name="Rectangle 2">
            <a:extLst>
              <a:ext uri="{FF2B5EF4-FFF2-40B4-BE49-F238E27FC236}">
                <a16:creationId xmlns:a16="http://schemas.microsoft.com/office/drawing/2014/main" id="{6AB0EE8F-CDFF-43D6-AB9A-80B565782A48}"/>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6F1BE6E-58DF-44DC-8B86-631F3F677D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Everyone benefits by the presence of NOCUPP officers.  However, there are some benefits that are exclusively for members.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Members receive the cell phone number of the patrol officers.  This number can be used to call for help, report suspicious people or vehicles, request help in filing a police report.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can respond to alarms.  DPD will issue a citation for false alarms; NOCUPP will not, regardless of the number of false alarms.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will check the doors, windows, and perimeter of a member’s homes while on vacation or away on business.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Every new member who signs up adds 10 more hours of patrol, make our neighborhood that much safer.</a:t>
            </a:r>
          </a:p>
        </p:txBody>
      </p:sp>
      <p:sp>
        <p:nvSpPr>
          <p:cNvPr id="2" name="Footer Placeholder 1">
            <a:extLst>
              <a:ext uri="{FF2B5EF4-FFF2-40B4-BE49-F238E27FC236}">
                <a16:creationId xmlns:a16="http://schemas.microsoft.com/office/drawing/2014/main" id="{81AC4960-4767-4E4C-89C9-ADCBE7C2607D}"/>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8AED7BE-562F-4409-9B2D-820109BEEF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CC73D3-7C73-428A-AAC3-81753CC979C1}" type="slidenum">
              <a:rPr lang="en-US" altLang="en-US" sz="1300"/>
              <a:pPr>
                <a:spcBef>
                  <a:spcPct val="0"/>
                </a:spcBef>
              </a:pPr>
              <a:t>13</a:t>
            </a:fld>
            <a:endParaRPr lang="en-US" altLang="en-US" sz="1300"/>
          </a:p>
        </p:txBody>
      </p:sp>
      <p:sp>
        <p:nvSpPr>
          <p:cNvPr id="16387" name="Rectangle 2">
            <a:extLst>
              <a:ext uri="{FF2B5EF4-FFF2-40B4-BE49-F238E27FC236}">
                <a16:creationId xmlns:a16="http://schemas.microsoft.com/office/drawing/2014/main" id="{3DB4BD65-ADF4-45F5-8A35-A07C25764421}"/>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539C09E5-E686-49F0-8EE5-275FAFEC084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NOCUPP is a proactive approach to fighting crime.  Officers get to know who belongs in a neighborhood, and who doesn’t, and act to get criminals out of the neighborhood.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While on duty, NOCUPP officers can generally respond more quickly to calls for service than regular DPD officers.  They are already here.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Expanded neighborhood patrol doesn’t replace DPD – it adds to it.  It complements crime watch by providing faster response to crimes in progress..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added police presence has been an effective deterrent to crime.  When the DPD sees an uptick in crime in an area, they pull patrols from other sections of the city and concentrate them in the problem area.  This brings the crime rate down rapidly.</a:t>
            </a:r>
          </a:p>
        </p:txBody>
      </p:sp>
      <p:sp>
        <p:nvSpPr>
          <p:cNvPr id="2" name="Footer Placeholder 1">
            <a:extLst>
              <a:ext uri="{FF2B5EF4-FFF2-40B4-BE49-F238E27FC236}">
                <a16:creationId xmlns:a16="http://schemas.microsoft.com/office/drawing/2014/main" id="{B6EDC0DA-B530-4C08-9483-D45208E06353}"/>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CC41972-B745-475E-B20B-602AC495CD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BC7847-1301-4776-AA76-C236262E4278}" type="slidenum">
              <a:rPr lang="en-US" altLang="en-US" sz="1300"/>
              <a:pPr>
                <a:spcBef>
                  <a:spcPct val="0"/>
                </a:spcBef>
              </a:pPr>
              <a:t>14</a:t>
            </a:fld>
            <a:endParaRPr lang="en-US" altLang="en-US" sz="1300"/>
          </a:p>
        </p:txBody>
      </p:sp>
      <p:sp>
        <p:nvSpPr>
          <p:cNvPr id="8195" name="Rectangle 2">
            <a:extLst>
              <a:ext uri="{FF2B5EF4-FFF2-40B4-BE49-F238E27FC236}">
                <a16:creationId xmlns:a16="http://schemas.microsoft.com/office/drawing/2014/main" id="{294474DC-E123-4533-9267-0BDD82DDE189}"/>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609FA36-DF47-4586-86F8-3A986E4B72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That’s a lot of neighborhoods.  This map shows the neighborhoods that we have today.  As you can see, our separate neighborhoods connect into a single large swath of Oak Cliff with significant swath of parks and golf course.</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FD20C19E-1E50-4265-8A7C-5A792CD5E769}"/>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23239D-4B96-45AD-B5E3-88E6B52C62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0C14AC-97C7-4C07-B6E5-E2832AFBEB64}" type="slidenum">
              <a:rPr lang="en-US" altLang="en-US" sz="1300"/>
              <a:pPr>
                <a:spcBef>
                  <a:spcPct val="0"/>
                </a:spcBef>
              </a:pPr>
              <a:t>15</a:t>
            </a:fld>
            <a:endParaRPr lang="en-US" altLang="en-US" sz="1300"/>
          </a:p>
        </p:txBody>
      </p:sp>
      <p:sp>
        <p:nvSpPr>
          <p:cNvPr id="38915" name="Rectangle 2">
            <a:extLst>
              <a:ext uri="{FF2B5EF4-FFF2-40B4-BE49-F238E27FC236}">
                <a16:creationId xmlns:a16="http://schemas.microsoft.com/office/drawing/2014/main" id="{433A3F1A-FF3A-4E24-97D7-E812A9832E2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01FCCF0-0790-4978-B64F-0F2E0DFA49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E0BCA51D-C1B8-4854-A407-F722FE92B0F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92039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BF7DB08-9A91-427F-B9E2-573C0F9DD2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C86019-70FA-4DF7-8F8D-916F6E413B9A}" type="slidenum">
              <a:rPr lang="en-US" altLang="en-US" sz="1300"/>
              <a:pPr>
                <a:spcBef>
                  <a:spcPct val="0"/>
                </a:spcBef>
              </a:pPr>
              <a:t>16</a:t>
            </a:fld>
            <a:endParaRPr lang="en-US" altLang="en-US" sz="1300"/>
          </a:p>
        </p:txBody>
      </p:sp>
      <p:sp>
        <p:nvSpPr>
          <p:cNvPr id="14339" name="Rectangle 2">
            <a:extLst>
              <a:ext uri="{FF2B5EF4-FFF2-40B4-BE49-F238E27FC236}">
                <a16:creationId xmlns:a16="http://schemas.microsoft.com/office/drawing/2014/main" id="{1CDF5641-51BE-474D-A9BE-DBB4B18ADDC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14423AE5-6F8C-43AB-88A8-D0E4EA348F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Neighbor’s contributions are used to pay for police patrol within their own neighborhoods.  We keep our expenses down as much as possible to maximize those patrols.</a:t>
            </a:r>
          </a:p>
          <a:p>
            <a:pPr eaLnBrk="1" hangingPunct="1"/>
            <a:r>
              <a:rPr lang="en-US" altLang="en-US" dirty="0">
                <a:latin typeface="Arial" panose="020B0604020202020204" pitchFamily="34" charset="0"/>
              </a:rPr>
              <a:t>Nearly 90% of the voluntary contributions are used to pay for Police to patrol our neighborhoods.  </a:t>
            </a:r>
          </a:p>
          <a:p>
            <a:pPr eaLnBrk="1" hangingPunct="1"/>
            <a:r>
              <a:rPr lang="en-US" altLang="en-US" dirty="0">
                <a:latin typeface="Arial" panose="020B0604020202020204" pitchFamily="34" charset="0"/>
              </a:rPr>
              <a:t>Half of the other funds are used to pay to rent the Police car from the DPD</a:t>
            </a:r>
          </a:p>
          <a:p>
            <a:pPr eaLnBrk="1" hangingPunct="1"/>
            <a:r>
              <a:rPr lang="en-US" altLang="en-US" dirty="0">
                <a:latin typeface="Arial" panose="020B0604020202020204" pitchFamily="34" charset="0"/>
              </a:rPr>
              <a:t>Half of the remaining funds go to printing the yard signs for our member’s yards.</a:t>
            </a:r>
          </a:p>
          <a:p>
            <a:pPr eaLnBrk="1" hangingPunct="1"/>
            <a:r>
              <a:rPr lang="en-US" altLang="en-US" dirty="0">
                <a:latin typeface="Arial" panose="020B0604020202020204" pitchFamily="34" charset="0"/>
              </a:rPr>
              <a:t>PayPal – is the biggest remaining expense.</a:t>
            </a:r>
          </a:p>
        </p:txBody>
      </p:sp>
      <p:sp>
        <p:nvSpPr>
          <p:cNvPr id="2" name="Footer Placeholder 1">
            <a:extLst>
              <a:ext uri="{FF2B5EF4-FFF2-40B4-BE49-F238E27FC236}">
                <a16:creationId xmlns:a16="http://schemas.microsoft.com/office/drawing/2014/main" id="{DB90D1CE-B06A-449D-BC60-32696FD5FB7E}"/>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4043270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5BD5AA9-FEA0-4860-898D-7CBC1E913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F00BF-BF92-45B2-BDE9-2CDA6D18B171}" type="slidenum">
              <a:rPr lang="en-US" altLang="en-US" sz="1300"/>
              <a:pPr>
                <a:spcBef>
                  <a:spcPct val="0"/>
                </a:spcBef>
              </a:pPr>
              <a:t>17</a:t>
            </a:fld>
            <a:endParaRPr lang="en-US" altLang="en-US" sz="1300"/>
          </a:p>
        </p:txBody>
      </p:sp>
      <p:sp>
        <p:nvSpPr>
          <p:cNvPr id="34819" name="Rectangle 2">
            <a:extLst>
              <a:ext uri="{FF2B5EF4-FFF2-40B4-BE49-F238E27FC236}">
                <a16:creationId xmlns:a16="http://schemas.microsoft.com/office/drawing/2014/main" id="{0C78A56A-FE3E-485D-8461-EEF8A475DCA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BCB4072-8850-43EA-9747-2D2CC4CD5C9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45747168-A0AF-4850-8DC3-7F7C00D9459B}"/>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FEC329A-5632-4272-BB1B-D41053DC19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92F987-78D3-4A40-8B23-D47FF44346D0}" type="slidenum">
              <a:rPr lang="en-US" altLang="en-US" sz="1300"/>
              <a:pPr>
                <a:spcBef>
                  <a:spcPct val="0"/>
                </a:spcBef>
              </a:pPr>
              <a:t>18</a:t>
            </a:fld>
            <a:endParaRPr lang="en-US" altLang="en-US" sz="1300"/>
          </a:p>
        </p:txBody>
      </p:sp>
      <p:sp>
        <p:nvSpPr>
          <p:cNvPr id="36867" name="Rectangle 2">
            <a:extLst>
              <a:ext uri="{FF2B5EF4-FFF2-40B4-BE49-F238E27FC236}">
                <a16:creationId xmlns:a16="http://schemas.microsoft.com/office/drawing/2014/main" id="{E35E5067-3C03-4E79-8B49-1AB06D48F3A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66909C1-691F-46DE-A8C6-7D6CCB0900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B7469B6E-077F-4ADE-806E-2F1B670873C9}"/>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23239D-4B96-45AD-B5E3-88E6B52C62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0C14AC-97C7-4C07-B6E5-E2832AFBEB64}" type="slidenum">
              <a:rPr lang="en-US" altLang="en-US" sz="1300"/>
              <a:pPr>
                <a:spcBef>
                  <a:spcPct val="0"/>
                </a:spcBef>
              </a:pPr>
              <a:t>19</a:t>
            </a:fld>
            <a:endParaRPr lang="en-US" altLang="en-US" sz="1300"/>
          </a:p>
        </p:txBody>
      </p:sp>
      <p:sp>
        <p:nvSpPr>
          <p:cNvPr id="38915" name="Rectangle 2">
            <a:extLst>
              <a:ext uri="{FF2B5EF4-FFF2-40B4-BE49-F238E27FC236}">
                <a16:creationId xmlns:a16="http://schemas.microsoft.com/office/drawing/2014/main" id="{433A3F1A-FF3A-4E24-97D7-E812A9832E2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01FCCF0-0790-4978-B64F-0F2E0DFA49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E0BCA51D-C1B8-4854-A407-F722FE92B0F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218431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7E506E6-A9F4-46F3-BB2A-0E4ACE8E2CB9}"/>
              </a:ext>
            </a:extLst>
          </p:cNvPr>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424849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9E5F857D-06D1-4B85-A298-78B8138A87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05824C-6A10-4FC4-B4A7-CB54644B1B8A}" type="slidenum">
              <a:rPr lang="en-US" altLang="en-US" sz="1300"/>
              <a:pPr>
                <a:spcBef>
                  <a:spcPct val="0"/>
                </a:spcBef>
              </a:pPr>
              <a:t>2</a:t>
            </a:fld>
            <a:endParaRPr lang="en-US" altLang="en-US" sz="1300"/>
          </a:p>
        </p:txBody>
      </p:sp>
      <p:sp>
        <p:nvSpPr>
          <p:cNvPr id="6147" name="Rectangle 2">
            <a:extLst>
              <a:ext uri="{FF2B5EF4-FFF2-40B4-BE49-F238E27FC236}">
                <a16:creationId xmlns:a16="http://schemas.microsoft.com/office/drawing/2014/main" id="{64CF3321-6C82-4BC1-B183-5E775FF0CFE5}"/>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D39F7CB-CD23-4BD8-BF50-D480DC59AC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NOCUPP </a:t>
            </a:r>
            <a:r>
              <a:rPr lang="en-US" altLang="en-US" dirty="0" err="1">
                <a:latin typeface="Arial" panose="020B0604020202020204" pitchFamily="34" charset="0"/>
              </a:rPr>
              <a:t>accomplishs</a:t>
            </a:r>
            <a:r>
              <a:rPr lang="en-US" altLang="en-US" baseline="0" dirty="0">
                <a:latin typeface="Arial" panose="020B0604020202020204" pitchFamily="34" charset="0"/>
              </a:rPr>
              <a:t> its goals by</a:t>
            </a:r>
            <a:r>
              <a:rPr lang="en-US" altLang="en-US" dirty="0">
                <a:latin typeface="Arial" panose="020B0604020202020204" pitchFamily="34" charset="0"/>
              </a:rPr>
              <a:t> operating one of DPD’s Expanded Neighborhood Patrol Programs.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Introduce Shawn</a:t>
            </a:r>
            <a:r>
              <a:rPr lang="en-US" altLang="en-US" baseline="0" dirty="0">
                <a:latin typeface="Arial" panose="020B0604020202020204" pitchFamily="34" charset="0"/>
              </a:rPr>
              <a:t> here.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ENP program allows neighborhood organizations to:</a:t>
            </a:r>
          </a:p>
          <a:p>
            <a:pPr eaLnBrk="1" hangingPunct="1">
              <a:buFontTx/>
              <a:buChar char="-"/>
            </a:pPr>
            <a:r>
              <a:rPr lang="en-US" altLang="en-US" dirty="0">
                <a:latin typeface="Arial" panose="020B0604020202020204" pitchFamily="34" charset="0"/>
              </a:rPr>
              <a:t>leases a squad car from the Dallas Police Department</a:t>
            </a:r>
          </a:p>
          <a:p>
            <a:pPr eaLnBrk="1" hangingPunct="1">
              <a:buFontTx/>
              <a:buChar char="-"/>
            </a:pPr>
            <a:r>
              <a:rPr lang="en-US" altLang="en-US" dirty="0">
                <a:latin typeface="Arial" panose="020B0604020202020204" pitchFamily="34" charset="0"/>
              </a:rPr>
              <a:t>The car is equipped with DPD radio, computer, </a:t>
            </a:r>
            <a:r>
              <a:rPr lang="en-US" altLang="en-US" dirty="0" err="1">
                <a:latin typeface="Arial" panose="020B0604020202020204" pitchFamily="34" charset="0"/>
              </a:rPr>
              <a:t>etc</a:t>
            </a: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Contracts with 16 police officers to work off-duty shifts patrolling the NOCUPP area.</a:t>
            </a:r>
          </a:p>
          <a:p>
            <a:pPr eaLnBrk="1" hangingPunct="1">
              <a:buFontTx/>
              <a:buChar char="-"/>
            </a:pPr>
            <a:r>
              <a:rPr lang="en-US" altLang="en-US" dirty="0">
                <a:latin typeface="Arial" panose="020B0604020202020204" pitchFamily="34" charset="0"/>
              </a:rPr>
              <a:t>Officers are in uniform and armed.  They have the same rights and responsibilities as when on duty.</a:t>
            </a:r>
          </a:p>
        </p:txBody>
      </p:sp>
      <p:sp>
        <p:nvSpPr>
          <p:cNvPr id="2" name="Footer Placeholder 1">
            <a:extLst>
              <a:ext uri="{FF2B5EF4-FFF2-40B4-BE49-F238E27FC236}">
                <a16:creationId xmlns:a16="http://schemas.microsoft.com/office/drawing/2014/main" id="{8BE36AD5-FEFC-48FE-8B20-18BBA77136F2}"/>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053980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23239D-4B96-45AD-B5E3-88E6B52C62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0C14AC-97C7-4C07-B6E5-E2832AFBEB64}" type="slidenum">
              <a:rPr lang="en-US" altLang="en-US" sz="1300"/>
              <a:pPr>
                <a:spcBef>
                  <a:spcPct val="0"/>
                </a:spcBef>
              </a:pPr>
              <a:t>21</a:t>
            </a:fld>
            <a:endParaRPr lang="en-US" altLang="en-US" sz="1300"/>
          </a:p>
        </p:txBody>
      </p:sp>
      <p:sp>
        <p:nvSpPr>
          <p:cNvPr id="38915" name="Rectangle 2">
            <a:extLst>
              <a:ext uri="{FF2B5EF4-FFF2-40B4-BE49-F238E27FC236}">
                <a16:creationId xmlns:a16="http://schemas.microsoft.com/office/drawing/2014/main" id="{433A3F1A-FF3A-4E24-97D7-E812A9832E2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01FCCF0-0790-4978-B64F-0F2E0DFA49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E0BCA51D-C1B8-4854-A407-F722FE92B0F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780406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BF7DB08-9A91-427F-B9E2-573C0F9DD2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C86019-70FA-4DF7-8F8D-916F6E413B9A}" type="slidenum">
              <a:rPr lang="en-US" altLang="en-US" sz="1300"/>
              <a:pPr>
                <a:spcBef>
                  <a:spcPct val="0"/>
                </a:spcBef>
              </a:pPr>
              <a:t>22</a:t>
            </a:fld>
            <a:endParaRPr lang="en-US" altLang="en-US" sz="1300"/>
          </a:p>
        </p:txBody>
      </p:sp>
      <p:sp>
        <p:nvSpPr>
          <p:cNvPr id="14339" name="Rectangle 2">
            <a:extLst>
              <a:ext uri="{FF2B5EF4-FFF2-40B4-BE49-F238E27FC236}">
                <a16:creationId xmlns:a16="http://schemas.microsoft.com/office/drawing/2014/main" id="{1CDF5641-51BE-474D-A9BE-DBB4B18ADDC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14423AE5-6F8C-43AB-88A8-D0E4EA348F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Currently we have enough contributions to support 100 hours of patrol per week.  There are 168 hours in a week, so we’re approximately 60% of the way to our goal of continuous patrol.  </a:t>
            </a:r>
          </a:p>
          <a:p>
            <a:pPr eaLnBrk="1" hangingPunct="1"/>
            <a:r>
              <a:rPr lang="en-US" altLang="en-US" dirty="0">
                <a:latin typeface="Arial" panose="020B0604020202020204" pitchFamily="34" charset="0"/>
              </a:rPr>
              <a:t>Our patrol hours are scheduled to maximize patrols during peak crime hours. This is when most burglaries occur.</a:t>
            </a:r>
          </a:p>
          <a:p>
            <a:pPr eaLnBrk="1" hangingPunct="1"/>
            <a:r>
              <a:rPr lang="en-US" altLang="en-US" dirty="0">
                <a:latin typeface="Arial" panose="020B0604020202020204" pitchFamily="34" charset="0"/>
              </a:rPr>
              <a:t>In the past, our patrols have been mostly during the day.  But we had too many break ins to cars this Spring.  So we hired some officers to patrol at night.</a:t>
            </a:r>
          </a:p>
        </p:txBody>
      </p:sp>
      <p:sp>
        <p:nvSpPr>
          <p:cNvPr id="2" name="Footer Placeholder 1">
            <a:extLst>
              <a:ext uri="{FF2B5EF4-FFF2-40B4-BE49-F238E27FC236}">
                <a16:creationId xmlns:a16="http://schemas.microsoft.com/office/drawing/2014/main" id="{DB90D1CE-B06A-449D-BC60-32696FD5FB7E}"/>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a:t>
            </a:r>
            <a:r>
              <a:rPr lang="en-US" baseline="0" dirty="0"/>
              <a:t> NOCUPP</a:t>
            </a:r>
            <a:r>
              <a:rPr lang="en-US" dirty="0"/>
              <a:t> is</a:t>
            </a:r>
            <a:r>
              <a:rPr lang="en-US" baseline="0" dirty="0"/>
              <a:t> doing</a:t>
            </a:r>
            <a:r>
              <a:rPr lang="en-US" dirty="0"/>
              <a:t>.  </a:t>
            </a:r>
          </a:p>
          <a:p>
            <a:r>
              <a:rPr lang="en-US" dirty="0"/>
              <a:t>These are the rates of combined serous crime rates tracked by the FBI in all of our NOCUPP neighborhoods versus the rates for all of Dallas from 2017 to 2019.  The numbers for Dallas came from the FBI, those for</a:t>
            </a:r>
            <a:r>
              <a:rPr lang="en-US" baseline="0" dirty="0"/>
              <a:t> NOCUPP came from the DPD Offense Incident Records.</a:t>
            </a:r>
            <a:endParaRPr lang="en-US" dirty="0"/>
          </a:p>
          <a:p>
            <a:r>
              <a:rPr lang="en-US" dirty="0"/>
              <a:t>We do about 30% better than the city average.  (I did a similar plot</a:t>
            </a:r>
            <a:r>
              <a:rPr lang="en-US" baseline="0" dirty="0"/>
              <a:t> of </a:t>
            </a:r>
            <a:r>
              <a:rPr lang="en-US" dirty="0"/>
              <a:t>Residential</a:t>
            </a:r>
            <a:r>
              <a:rPr lang="en-US" baseline="0" dirty="0"/>
              <a:t> crime there we are about 40% better.)</a:t>
            </a:r>
            <a:endParaRPr lang="en-US" dirty="0"/>
          </a:p>
          <a:p>
            <a:endParaRPr lang="en-US" dirty="0"/>
          </a:p>
          <a:p>
            <a:r>
              <a:rPr lang="en-US" dirty="0"/>
              <a:t>We</a:t>
            </a:r>
            <a:r>
              <a:rPr lang="en-US" baseline="0" dirty="0"/>
              <a:t> all love living in North Oak Cliff, but some of the factors that make this the area that we love adversely affect crime.</a:t>
            </a:r>
            <a:endParaRPr lang="en-US" dirty="0"/>
          </a:p>
          <a:p>
            <a:endParaRPr lang="en-US" dirty="0"/>
          </a:p>
          <a:p>
            <a:r>
              <a:rPr lang="en-US" dirty="0"/>
              <a:t>People from all over the city come and sometimes overdo in our entertainment areas</a:t>
            </a:r>
          </a:p>
          <a:p>
            <a:pPr marL="176679" indent="-176679">
              <a:buFontTx/>
              <a:buChar char="-"/>
            </a:pPr>
            <a:r>
              <a:rPr lang="en-US" dirty="0"/>
              <a:t>Bishop Arts Entertainment borders Kidd Springs</a:t>
            </a:r>
          </a:p>
          <a:p>
            <a:pPr marL="176679" indent="-176679">
              <a:buFontTx/>
              <a:buChar char="-"/>
            </a:pPr>
            <a:r>
              <a:rPr lang="en-US" dirty="0"/>
              <a:t>Davis Street Entertainment in Winnetka Heights and borders Kings Highway</a:t>
            </a:r>
          </a:p>
          <a:p>
            <a:endParaRPr lang="en-US" dirty="0"/>
          </a:p>
          <a:p>
            <a:r>
              <a:rPr lang="en-US" dirty="0"/>
              <a:t>We border a number of badly aging apartment complexes on/off Plymouth and Atlantic</a:t>
            </a:r>
          </a:p>
          <a:p>
            <a:endParaRPr lang="en-US" dirty="0"/>
          </a:p>
          <a:p>
            <a:r>
              <a:rPr lang="en-US" dirty="0"/>
              <a:t>North Oak Cliff is an area where are more willing to Coexist with the unfortunate than people living in</a:t>
            </a:r>
            <a:r>
              <a:rPr lang="en-US" baseline="0" dirty="0"/>
              <a:t> </a:t>
            </a:r>
            <a:r>
              <a:rPr lang="en-US" dirty="0"/>
              <a:t>areas like North Dallas.</a:t>
            </a:r>
          </a:p>
          <a:p>
            <a:r>
              <a:rPr lang="en-US" dirty="0"/>
              <a:t> - Sherry’s Place in Kidd Springs</a:t>
            </a:r>
          </a:p>
          <a:p>
            <a:r>
              <a:rPr lang="en-US" dirty="0"/>
              <a:t> - Miramar Hotel</a:t>
            </a:r>
          </a:p>
          <a:p>
            <a:r>
              <a:rPr lang="en-US" dirty="0"/>
              <a:t> - Cliff Manor</a:t>
            </a:r>
          </a:p>
          <a:p>
            <a:r>
              <a:rPr lang="en-US" dirty="0"/>
              <a:t> - The Well Community</a:t>
            </a:r>
          </a:p>
          <a:p>
            <a:endParaRPr lang="en-US" dirty="0"/>
          </a:p>
        </p:txBody>
      </p:sp>
      <p:sp>
        <p:nvSpPr>
          <p:cNvPr id="4" name="Slide Number Placeholder 3"/>
          <p:cNvSpPr>
            <a:spLocks noGrp="1"/>
          </p:cNvSpPr>
          <p:nvPr>
            <p:ph type="sldNum" sz="quarter" idx="5"/>
          </p:nvPr>
        </p:nvSpPr>
        <p:spPr/>
        <p:txBody>
          <a:bodyPr/>
          <a:lstStyle/>
          <a:p>
            <a:pPr>
              <a:defRPr/>
            </a:pPr>
            <a:fld id="{23C69919-B45D-43F5-BB8F-24F1C72DBA23}" type="slidenum">
              <a:rPr lang="en-US" altLang="en-US" smtClean="0"/>
              <a:pPr>
                <a:defRPr/>
              </a:pPr>
              <a:t>23</a:t>
            </a:fld>
            <a:endParaRPr lang="en-US" altLang="en-US"/>
          </a:p>
        </p:txBody>
      </p:sp>
      <p:sp>
        <p:nvSpPr>
          <p:cNvPr id="5" name="Footer Placeholder 4">
            <a:extLst>
              <a:ext uri="{FF2B5EF4-FFF2-40B4-BE49-F238E27FC236}">
                <a16:creationId xmlns:a16="http://schemas.microsoft.com/office/drawing/2014/main" id="{8BA1CC42-C55C-433B-982A-6803C99FB55D}"/>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787991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0E2E30C-D377-499C-A78F-D3D6D6541C9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952519-F0AD-45BA-BA97-A18891001120}" type="slidenum">
              <a:rPr lang="en-US" altLang="en-US" sz="1300"/>
              <a:pPr>
                <a:spcBef>
                  <a:spcPct val="0"/>
                </a:spcBef>
              </a:pPr>
              <a:t>24</a:t>
            </a:fld>
            <a:endParaRPr lang="en-US" altLang="en-US" sz="1300"/>
          </a:p>
        </p:txBody>
      </p:sp>
      <p:sp>
        <p:nvSpPr>
          <p:cNvPr id="22531" name="Rectangle 2">
            <a:extLst>
              <a:ext uri="{FF2B5EF4-FFF2-40B4-BE49-F238E27FC236}">
                <a16:creationId xmlns:a16="http://schemas.microsoft.com/office/drawing/2014/main" id="{B3998C51-3BAB-4581-9DBF-B182E3317955}"/>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CD0C5E5B-8E99-46B1-B5F8-D516AA8D47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Since the program started, NOCUPP has provided over 50,000 hours of patrol to our neighborhoods.  To act as a deterrent to crime.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have arrested over 770 criminals in the NOCUPP area.  These are individuals with rap sheets for drug trafficking, burglary, auto theft, aggravated assault, aggravated robbery, and even murder.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have issued over 1308 citations to criminals for violations.  Note that NOCUPP is not issuing citations to law-abiding citizens.  Their focus is on criminals with no valid reason to be in our neighborhoods.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has stopped more than 3600 suspicious vehicles.  This results in an arrest or citation the majority of the time.  Generally, in these cases, officers find illegal drugs or weapons in the vehicle, or discover that the occupant has a warrant for their arrest.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have responded to over 12,000 calls for service and provided vacation watch service more than 56,000 times.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bottom line is that NOCUPP officers are actively working to identify criminals and neutralize them before they commit crimes, and the stats show that they are effective.</a:t>
            </a:r>
          </a:p>
        </p:txBody>
      </p:sp>
      <p:sp>
        <p:nvSpPr>
          <p:cNvPr id="2" name="Footer Placeholder 1">
            <a:extLst>
              <a:ext uri="{FF2B5EF4-FFF2-40B4-BE49-F238E27FC236}">
                <a16:creationId xmlns:a16="http://schemas.microsoft.com/office/drawing/2014/main" id="{5F626C08-CD8C-45C9-91D9-D4DA63957DE9}"/>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105380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056828D-EDDE-42DF-B966-3266D4D4960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9CFF0E-923B-4D3B-9C6F-FD463E0C5C80}" type="slidenum">
              <a:rPr lang="en-US" altLang="en-US" sz="1300"/>
              <a:pPr>
                <a:spcBef>
                  <a:spcPct val="0"/>
                </a:spcBef>
              </a:pPr>
              <a:t>25</a:t>
            </a:fld>
            <a:endParaRPr lang="en-US" altLang="en-US" sz="1300"/>
          </a:p>
        </p:txBody>
      </p:sp>
      <p:sp>
        <p:nvSpPr>
          <p:cNvPr id="28675" name="Rectangle 2">
            <a:extLst>
              <a:ext uri="{FF2B5EF4-FFF2-40B4-BE49-F238E27FC236}">
                <a16:creationId xmlns:a16="http://schemas.microsoft.com/office/drawing/2014/main" id="{848B7093-1D13-4031-98CE-F8682E24070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5B56F90D-F821-468D-8BBC-BF7020D026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There are currently 10 officers patrolling for NOCUPP.  The average tenure on the force is over 10 years.  They have experience in many different areas, so when a particular problem comes up, there is sure to be an officer with the expertise to address the problem.  For example, a few years ago, auto theft was on the rise.  A NOCUPP officer worked in his on-duty capacity in the Auto Theft division to get a “bait car” deployed in our area.  DPD was able to catch the thieves and auto theft went down.</a:t>
            </a:r>
          </a:p>
        </p:txBody>
      </p:sp>
      <p:sp>
        <p:nvSpPr>
          <p:cNvPr id="2" name="Footer Placeholder 1">
            <a:extLst>
              <a:ext uri="{FF2B5EF4-FFF2-40B4-BE49-F238E27FC236}">
                <a16:creationId xmlns:a16="http://schemas.microsoft.com/office/drawing/2014/main" id="{881ADDE6-98CA-46F6-869B-674303D8A255}"/>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2578295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A1187E0-B944-4AA8-A79D-A36D2A7EB9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1687FB-31B2-4307-B69F-62916943ADF1}" type="slidenum">
              <a:rPr lang="en-US" altLang="en-US" sz="1300"/>
              <a:pPr>
                <a:spcBef>
                  <a:spcPct val="0"/>
                </a:spcBef>
              </a:pPr>
              <a:t>26</a:t>
            </a:fld>
            <a:endParaRPr lang="en-US" altLang="en-US" sz="1300"/>
          </a:p>
        </p:txBody>
      </p:sp>
      <p:sp>
        <p:nvSpPr>
          <p:cNvPr id="32771" name="Rectangle 2">
            <a:extLst>
              <a:ext uri="{FF2B5EF4-FFF2-40B4-BE49-F238E27FC236}">
                <a16:creationId xmlns:a16="http://schemas.microsoft.com/office/drawing/2014/main" id="{25674BE2-3B23-4376-8BC1-671C673E9C1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D5DE5BC8-1DEE-4EDF-9B39-74E45A7D7F6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Everyone benefits by the presence of NOCUPP officers.  However, there are some benefits that are exclusively for members.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Members receive the cell phone number of the patrol officers.  This number can be used to call for help, report suspicious people or vehicles, request help in filing a police report.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can respond to alarms.  DPD will issue a citation for false alarms; NOCUPP will not, regardless of the number of false alarms.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will check the doors, windows, and perimeter of a member’s homes while on vacation or away on business.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Every new member who signs up adds 10 more hours of patrol, make our neighborhood that much safer.</a:t>
            </a:r>
          </a:p>
        </p:txBody>
      </p:sp>
      <p:sp>
        <p:nvSpPr>
          <p:cNvPr id="2" name="Footer Placeholder 1">
            <a:extLst>
              <a:ext uri="{FF2B5EF4-FFF2-40B4-BE49-F238E27FC236}">
                <a16:creationId xmlns:a16="http://schemas.microsoft.com/office/drawing/2014/main" id="{CC254EA9-A7E1-4C41-A6AE-CB7B0C61C859}"/>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C51107E-F8E5-4421-9E7C-470E6F3988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3C85DA-E511-4113-AE3F-B662C59A32BC}" type="slidenum">
              <a:rPr lang="en-US" altLang="en-US" sz="1300"/>
              <a:pPr>
                <a:spcBef>
                  <a:spcPct val="0"/>
                </a:spcBef>
              </a:pPr>
              <a:t>27</a:t>
            </a:fld>
            <a:endParaRPr lang="en-US" altLang="en-US" sz="1300"/>
          </a:p>
        </p:txBody>
      </p:sp>
      <p:sp>
        <p:nvSpPr>
          <p:cNvPr id="18435" name="Rectangle 2">
            <a:extLst>
              <a:ext uri="{FF2B5EF4-FFF2-40B4-BE49-F238E27FC236}">
                <a16:creationId xmlns:a16="http://schemas.microsoft.com/office/drawing/2014/main" id="{163C49C2-C5E6-4E14-AD28-D1EB32EE995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49F77FD-E72D-4263-839C-BB2D0BEC33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NOCUPP members has been steadily growing over our lifetime.  Which has allowed us to increase Police Patrol hours.</a:t>
            </a:r>
          </a:p>
          <a:p>
            <a:pPr eaLnBrk="1" hangingPunct="1"/>
            <a:r>
              <a:rPr lang="en-US" altLang="en-US" dirty="0">
                <a:latin typeface="Arial" panose="020B0604020202020204" pitchFamily="34" charset="0"/>
              </a:rPr>
              <a:t>We are currently on-track to break our record for most patrol hours this year.</a:t>
            </a:r>
          </a:p>
          <a:p>
            <a:pPr eaLnBrk="1" hangingPunct="1"/>
            <a:r>
              <a:rPr lang="en-US" altLang="en-US" dirty="0">
                <a:latin typeface="Arial" panose="020B0604020202020204" pitchFamily="34" charset="0"/>
              </a:rPr>
              <a:t>As you can see, we’ve recently achieved 50,000 patrol hours.</a:t>
            </a:r>
          </a:p>
          <a:p>
            <a:pPr eaLnBrk="1" hangingPunct="1"/>
            <a:r>
              <a:rPr lang="en-US" altLang="en-US" dirty="0">
                <a:latin typeface="Arial" panose="020B0604020202020204" pitchFamily="34" charset="0"/>
              </a:rPr>
              <a:t>NOCUPP is the only ENP with a dedicated patrol car.  We sometimes you other cars – when the car is being serviced, or in times when a second car is required, because of multiple patrols.</a:t>
            </a:r>
          </a:p>
          <a:p>
            <a:pPr eaLnBrk="1" hangingPunct="1"/>
            <a:r>
              <a:rPr lang="en-US" altLang="en-US" dirty="0">
                <a:latin typeface="Arial" panose="020B0604020202020204" pitchFamily="34" charset="0"/>
              </a:rPr>
              <a:t>Our cars patrol every street in our neighborhoods on every shift.  When you see a car slowly patrolling your neighborhood – it’s one of ours.  The DPD doesn’t have time for this.  The officers are too busy responding to calls.</a:t>
            </a:r>
          </a:p>
          <a:p>
            <a:pPr eaLnBrk="1" hangingPunct="1"/>
            <a:r>
              <a:rPr lang="en-US" altLang="en-US" dirty="0">
                <a:latin typeface="Arial" panose="020B0604020202020204" pitchFamily="34" charset="0"/>
              </a:rPr>
              <a:t>‘</a:t>
            </a:r>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67C36BA8-8C4C-46E6-8EE0-966FAB9E74E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4119672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C51107E-F8E5-4421-9E7C-470E6F3988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3C85DA-E511-4113-AE3F-B662C59A32BC}" type="slidenum">
              <a:rPr lang="en-US" altLang="en-US" sz="1300"/>
              <a:pPr>
                <a:spcBef>
                  <a:spcPct val="0"/>
                </a:spcBef>
              </a:pPr>
              <a:t>28</a:t>
            </a:fld>
            <a:endParaRPr lang="en-US" altLang="en-US" sz="1300"/>
          </a:p>
        </p:txBody>
      </p:sp>
      <p:sp>
        <p:nvSpPr>
          <p:cNvPr id="18435" name="Rectangle 2">
            <a:extLst>
              <a:ext uri="{FF2B5EF4-FFF2-40B4-BE49-F238E27FC236}">
                <a16:creationId xmlns:a16="http://schemas.microsoft.com/office/drawing/2014/main" id="{163C49C2-C5E6-4E14-AD28-D1EB32EE995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49F77FD-E72D-4263-839C-BB2D0BEC33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42289">
              <a:defRPr/>
            </a:pPr>
            <a:r>
              <a:rPr lang="en-US" dirty="0">
                <a:latin typeface="Calibri" panose="020F0502020204030204" pitchFamily="34" charset="0"/>
                <a:ea typeface="Times New Roman" panose="02020603050405020304" pitchFamily="18" charset="0"/>
              </a:rPr>
              <a:t>Vacation Watches are an extremely popular program.  Members text or call the officer cell phone and let them know who they  are, where they live, and the dates when they will be away.  Sometimes I’ve done it from the airport.  The officers stop by the homes to look for signs of trouble.  They call the owners cell phone about anything suspicious, or if there’s something like package that might need to be hidden.</a:t>
            </a:r>
          </a:p>
          <a:p>
            <a:pPr defTabSz="942289">
              <a:defRPr/>
            </a:pPr>
            <a:endParaRPr lang="en-US" dirty="0">
              <a:latin typeface="Calibri" panose="020F0502020204030204" pitchFamily="34" charset="0"/>
              <a:ea typeface="Times New Roman" panose="02020603050405020304" pitchFamily="18" charset="0"/>
            </a:endParaRPr>
          </a:p>
          <a:p>
            <a:pPr defTabSz="942289">
              <a:defRPr/>
            </a:pPr>
            <a:r>
              <a:rPr lang="en-US" dirty="0">
                <a:latin typeface="Calibri" panose="020F0502020204030204" pitchFamily="34" charset="0"/>
                <a:ea typeface="Times New Roman" panose="02020603050405020304" pitchFamily="18" charset="0"/>
              </a:rPr>
              <a:t>The service fits well into the police patrol.  The officers are visible when they do this.  And this allows them to get out of the car and talk to people in the neighborhood.</a:t>
            </a:r>
          </a:p>
          <a:p>
            <a:pPr defTabSz="942289">
              <a:defRPr/>
            </a:pPr>
            <a:endParaRPr lang="en-US" dirty="0">
              <a:latin typeface="Calibri" panose="020F0502020204030204" pitchFamily="34" charset="0"/>
              <a:ea typeface="Times New Roman" panose="02020603050405020304" pitchFamily="18" charset="0"/>
            </a:endParaRPr>
          </a:p>
          <a:p>
            <a:pPr defTabSz="942289">
              <a:defRPr/>
            </a:pPr>
            <a:r>
              <a:rPr lang="en-US" dirty="0">
                <a:latin typeface="Calibri" panose="020F0502020204030204" pitchFamily="34" charset="0"/>
                <a:ea typeface="Times New Roman" panose="02020603050405020304" pitchFamily="18" charset="0"/>
              </a:rPr>
              <a:t>This is a service that the DPD would be providing if the had the man power.</a:t>
            </a:r>
          </a:p>
          <a:p>
            <a:pPr defTabSz="942289">
              <a:defRPr/>
            </a:pPr>
            <a:r>
              <a:rPr lang="en-US" dirty="0">
                <a:latin typeface="Calibri" panose="020F0502020204030204" pitchFamily="34" charset="0"/>
                <a:ea typeface="Times New Roman" panose="02020603050405020304" pitchFamily="18" charset="0"/>
              </a:rPr>
              <a:t>In 2016, the DPD offered an option to call 311 to report a vacation watch directly to the police.  The program was discontinued because the regular duty officers don’t have time to perform this service.</a:t>
            </a:r>
          </a:p>
          <a:p>
            <a:pPr defTabSz="942289">
              <a:defRPr/>
            </a:pPr>
            <a:endParaRPr lang="en-US" dirty="0">
              <a:latin typeface="Calibri" panose="020F0502020204030204" pitchFamily="34" charset="0"/>
              <a:ea typeface="Times New Roman" panose="02020603050405020304" pitchFamily="18" charset="0"/>
            </a:endParaRPr>
          </a:p>
          <a:p>
            <a:pPr defTabSz="942289">
              <a:defRPr/>
            </a:pPr>
            <a:r>
              <a:rPr lang="en-US" dirty="0">
                <a:latin typeface="Calibri" panose="020F0502020204030204" pitchFamily="34" charset="0"/>
                <a:ea typeface="Times New Roman" panose="02020603050405020304" pitchFamily="18" charset="0"/>
              </a:rPr>
              <a:t>The testimonial that you see came in this summer.  This member once surprised a burglar inside her home.  I can only imagine how awful that was.  Before I joined NOCUPP, I came home one day to find that my front door had been kicked in.</a:t>
            </a:r>
            <a:endParaRPr lang="en-US" dirty="0">
              <a:latin typeface="Times New Roman" panose="02020603050405020304" pitchFamily="18" charset="0"/>
              <a:ea typeface="Times New Roman" panose="02020603050405020304" pitchFamily="18" charset="0"/>
            </a:endParaRPr>
          </a:p>
        </p:txBody>
      </p:sp>
      <p:sp>
        <p:nvSpPr>
          <p:cNvPr id="2" name="Footer Placeholder 1">
            <a:extLst>
              <a:ext uri="{FF2B5EF4-FFF2-40B4-BE49-F238E27FC236}">
                <a16:creationId xmlns:a16="http://schemas.microsoft.com/office/drawing/2014/main" id="{67C36BA8-8C4C-46E6-8EE0-966FAB9E74E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794523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B10B0A5-8F3C-4417-830F-9DEFF140AE0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C33060-969F-4ADC-9F45-E9E9C2DDE201}" type="slidenum">
              <a:rPr lang="en-US" altLang="en-US" sz="1300"/>
              <a:pPr>
                <a:spcBef>
                  <a:spcPct val="0"/>
                </a:spcBef>
              </a:pPr>
              <a:t>29</a:t>
            </a:fld>
            <a:endParaRPr lang="en-US" altLang="en-US" sz="1300"/>
          </a:p>
        </p:txBody>
      </p:sp>
      <p:sp>
        <p:nvSpPr>
          <p:cNvPr id="20483" name="Rectangle 2">
            <a:extLst>
              <a:ext uri="{FF2B5EF4-FFF2-40B4-BE49-F238E27FC236}">
                <a16:creationId xmlns:a16="http://schemas.microsoft.com/office/drawing/2014/main" id="{7C013680-9BFE-4176-9D58-9ECA91BD2F07}"/>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0B19BEB-A645-4C35-80A7-8F17FEAF14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This graph comes from the cumulative monthly Vacation watch numbers from 2008 to 2019.  2020 was nuts.</a:t>
            </a:r>
          </a:p>
          <a:p>
            <a:pPr eaLnBrk="1" hangingPunct="1"/>
            <a:r>
              <a:rPr lang="en-US" altLang="en-US" dirty="0">
                <a:latin typeface="Arial" panose="020B0604020202020204" pitchFamily="34" charset="0"/>
              </a:rPr>
              <a:t>We have seen a lot of vacation watches since people were vaccinated this year.  In August, we set a record for most vacation watches.</a:t>
            </a:r>
          </a:p>
          <a:p>
            <a:pPr eaLnBrk="1" hangingPunct="1"/>
            <a:r>
              <a:rPr lang="en-US" altLang="en-US" dirty="0">
                <a:latin typeface="Arial" panose="020B0604020202020204" pitchFamily="34" charset="0"/>
              </a:rPr>
              <a:t>Some people leave town for Spring Break.</a:t>
            </a:r>
          </a:p>
          <a:p>
            <a:pPr eaLnBrk="1" hangingPunct="1"/>
            <a:r>
              <a:rPr lang="en-US" altLang="en-US" dirty="0">
                <a:latin typeface="Arial" panose="020B0604020202020204" pitchFamily="34" charset="0"/>
              </a:rPr>
              <a:t>Many people leave for the Winter holidays.</a:t>
            </a:r>
          </a:p>
          <a:p>
            <a:pPr eaLnBrk="1" hangingPunct="1"/>
            <a:r>
              <a:rPr lang="en-US" altLang="en-US" dirty="0">
                <a:latin typeface="Arial" panose="020B0604020202020204" pitchFamily="34" charset="0"/>
              </a:rPr>
              <a:t>But escaping the heat in the Summer is the peak travel time for our Members.</a:t>
            </a:r>
          </a:p>
        </p:txBody>
      </p:sp>
      <p:sp>
        <p:nvSpPr>
          <p:cNvPr id="2" name="Footer Placeholder 1">
            <a:extLst>
              <a:ext uri="{FF2B5EF4-FFF2-40B4-BE49-F238E27FC236}">
                <a16:creationId xmlns:a16="http://schemas.microsoft.com/office/drawing/2014/main" id="{95284E2E-6FDE-4FA6-A0B2-C02D8D26838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2001419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CC41972-B745-475E-B20B-602AC495CD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BC7847-1301-4776-AA76-C236262E4278}" type="slidenum">
              <a:rPr lang="en-US" altLang="en-US" sz="1300"/>
              <a:pPr>
                <a:spcBef>
                  <a:spcPct val="0"/>
                </a:spcBef>
              </a:pPr>
              <a:t>30</a:t>
            </a:fld>
            <a:endParaRPr lang="en-US" altLang="en-US" sz="1300"/>
          </a:p>
        </p:txBody>
      </p:sp>
      <p:sp>
        <p:nvSpPr>
          <p:cNvPr id="8195" name="Rectangle 2">
            <a:extLst>
              <a:ext uri="{FF2B5EF4-FFF2-40B4-BE49-F238E27FC236}">
                <a16:creationId xmlns:a16="http://schemas.microsoft.com/office/drawing/2014/main" id="{294474DC-E123-4533-9267-0BDD82DDE189}"/>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609FA36-DF47-4586-86F8-3A986E4B72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Our single organization is focused on crime prevention neighborhoods.</a:t>
            </a:r>
          </a:p>
          <a:p>
            <a:pPr eaLnBrk="1" hangingPunct="1"/>
            <a:r>
              <a:rPr lang="en-US" altLang="en-US" dirty="0">
                <a:latin typeface="Arial" panose="020B0604020202020204" pitchFamily="34" charset="0"/>
              </a:rPr>
              <a:t>This slide shows how have grown.</a:t>
            </a:r>
          </a:p>
          <a:p>
            <a:pPr eaLnBrk="1" hangingPunct="1"/>
            <a:r>
              <a:rPr lang="en-US" altLang="en-US" dirty="0">
                <a:latin typeface="Arial" panose="020B0604020202020204" pitchFamily="34" charset="0"/>
              </a:rPr>
              <a:t>We joined the DPD’s Expanded Neighborhood Patrol program in October of 2007.</a:t>
            </a:r>
          </a:p>
          <a:p>
            <a:pPr eaLnBrk="1" hangingPunct="1"/>
            <a:r>
              <a:rPr lang="en-US" altLang="en-US" dirty="0">
                <a:latin typeface="Arial" panose="020B0604020202020204" pitchFamily="34" charset="0"/>
              </a:rPr>
              <a:t>We started patrols in Kessler Park United a month later.</a:t>
            </a:r>
          </a:p>
          <a:p>
            <a:pPr eaLnBrk="1" hangingPunct="1"/>
            <a:r>
              <a:rPr lang="en-US" altLang="en-US" dirty="0">
                <a:latin typeface="Arial" panose="020B0604020202020204" pitchFamily="34" charset="0"/>
              </a:rPr>
              <a:t>Three months later we expanded to Winnetka Heights.</a:t>
            </a:r>
          </a:p>
          <a:p>
            <a:pPr eaLnBrk="1" hangingPunct="1"/>
            <a:r>
              <a:rPr lang="en-US" altLang="en-US" dirty="0">
                <a:latin typeface="Arial" panose="020B0604020202020204" pitchFamily="34" charset="0"/>
              </a:rPr>
              <a:t>A year later, Kessler Plaza, Stevens Park Village and West Kessler joined NOCUPP.</a:t>
            </a:r>
          </a:p>
          <a:p>
            <a:pPr eaLnBrk="1" hangingPunct="1"/>
            <a:r>
              <a:rPr lang="en-US" altLang="en-US" dirty="0">
                <a:latin typeface="Arial" panose="020B0604020202020204" pitchFamily="34" charset="0"/>
              </a:rPr>
              <a:t>A year after that East Kessler joined.</a:t>
            </a:r>
          </a:p>
          <a:p>
            <a:pPr eaLnBrk="1" hangingPunct="1"/>
            <a:r>
              <a:rPr lang="en-US" altLang="en-US" dirty="0">
                <a:latin typeface="Arial" panose="020B0604020202020204" pitchFamily="34" charset="0"/>
              </a:rPr>
              <a:t>In 2012, Stevens Park Estates was welcomed into the NOCUPP family.</a:t>
            </a:r>
          </a:p>
          <a:p>
            <a:pPr eaLnBrk="1" hangingPunct="1"/>
            <a:r>
              <a:rPr lang="en-US" altLang="en-US" dirty="0">
                <a:latin typeface="Arial" panose="020B0604020202020204" pitchFamily="34" charset="0"/>
              </a:rPr>
              <a:t>In 2015, the Eastern section of Ravinia Heights – Mostly </a:t>
            </a:r>
            <a:r>
              <a:rPr lang="en-US" altLang="en-US" dirty="0" err="1">
                <a:latin typeface="Arial" panose="020B0604020202020204" pitchFamily="34" charset="0"/>
              </a:rPr>
              <a:t>Brisco</a:t>
            </a:r>
            <a:r>
              <a:rPr lang="en-US" altLang="en-US" dirty="0">
                <a:latin typeface="Arial" panose="020B0604020202020204" pitchFamily="34" charset="0"/>
              </a:rPr>
              <a:t> Blvd joined.</a:t>
            </a:r>
          </a:p>
          <a:p>
            <a:pPr eaLnBrk="1" hangingPunct="1"/>
            <a:r>
              <a:rPr lang="en-US" altLang="en-US" dirty="0">
                <a:latin typeface="Arial" panose="020B0604020202020204" pitchFamily="34" charset="0"/>
              </a:rPr>
              <a:t>A year later, Kings Highway joined.</a:t>
            </a:r>
          </a:p>
          <a:p>
            <a:pPr eaLnBrk="1" hangingPunct="1"/>
            <a:r>
              <a:rPr lang="en-US" altLang="en-US" dirty="0">
                <a:latin typeface="Arial" panose="020B0604020202020204" pitchFamily="34" charset="0"/>
              </a:rPr>
              <a:t>Our latest neighborhood to join came in a year later in 2017.</a:t>
            </a:r>
          </a:p>
          <a:p>
            <a:pPr eaLnBrk="1" hangingPunct="1"/>
            <a:r>
              <a:rPr lang="en-US" altLang="en-US" dirty="0">
                <a:latin typeface="Arial" panose="020B0604020202020204" pitchFamily="34" charset="0"/>
              </a:rPr>
              <a:t>Our latest addition was in 2019 when the High Grove development was brought into West Kessler.</a:t>
            </a:r>
            <a:endParaRPr lang="en-US" altLang="en-US" b="1" i="1" dirty="0"/>
          </a:p>
          <a:p>
            <a:pPr eaLnBrk="1" hangingPunct="1"/>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63B14801-7584-4832-AF4D-10EA1681DAD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419294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B39AEBC-0936-4977-95E7-52B08E7BD3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6CDD0F-255D-4A44-B6C2-0B7339CB72D5}" type="slidenum">
              <a:rPr lang="en-US" altLang="en-US" sz="1300"/>
              <a:pPr>
                <a:spcBef>
                  <a:spcPct val="0"/>
                </a:spcBef>
              </a:pPr>
              <a:t>3</a:t>
            </a:fld>
            <a:endParaRPr lang="en-US" altLang="en-US" sz="1300"/>
          </a:p>
        </p:txBody>
      </p:sp>
      <p:sp>
        <p:nvSpPr>
          <p:cNvPr id="30723" name="Rectangle 2">
            <a:extLst>
              <a:ext uri="{FF2B5EF4-FFF2-40B4-BE49-F238E27FC236}">
                <a16:creationId xmlns:a16="http://schemas.microsoft.com/office/drawing/2014/main" id="{6AB0EE8F-CDFF-43D6-AB9A-80B565782A48}"/>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6F1BE6E-58DF-44DC-8B86-631F3F677D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Everyone benefits by the presence of NOCUPP officers.  However, there are some benefits that are exclusively for members.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Members receive the cell phone number of the patrol officers.  This number can be used to call for help, report suspicious people or vehicles, request help in filing a police report.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can respond to alarms.  DPD will issue a citation for false alarms; NOCUPP will not, regardless of the number of false alarms.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NOCUPP officers will check the doors, windows, and perimeter of a member’s homes while on vacation or away on business.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Every new member who signs up adds 10 more hours of patrol, make our neighborhood that much safer.</a:t>
            </a:r>
          </a:p>
        </p:txBody>
      </p:sp>
      <p:sp>
        <p:nvSpPr>
          <p:cNvPr id="2" name="Footer Placeholder 1">
            <a:extLst>
              <a:ext uri="{FF2B5EF4-FFF2-40B4-BE49-F238E27FC236}">
                <a16:creationId xmlns:a16="http://schemas.microsoft.com/office/drawing/2014/main" id="{81AC4960-4767-4E4C-89C9-ADCBE7C2607D}"/>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2586592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3AD07D37-DAA4-43D3-98BF-C25008C5E9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0D935C-46B6-4849-AD16-C063CB00E002}" type="slidenum">
              <a:rPr lang="en-US" altLang="en-US" sz="1300"/>
              <a:pPr>
                <a:spcBef>
                  <a:spcPct val="0"/>
                </a:spcBef>
              </a:pPr>
              <a:t>31</a:t>
            </a:fld>
            <a:endParaRPr lang="en-US" altLang="en-US" sz="1300"/>
          </a:p>
        </p:txBody>
      </p:sp>
      <p:sp>
        <p:nvSpPr>
          <p:cNvPr id="10243" name="Rectangle 2">
            <a:extLst>
              <a:ext uri="{FF2B5EF4-FFF2-40B4-BE49-F238E27FC236}">
                <a16:creationId xmlns:a16="http://schemas.microsoft.com/office/drawing/2014/main" id="{C3242021-FC60-42E3-9E3C-3ECFDBCC1B68}"/>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9404E14C-566C-4464-8CFD-BBAD5FD9E8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Our 10 neighborhoods are served by 9 neighborhood association.  Kessler Plaza/Ravinia Heights are served by a merged association.  </a:t>
            </a:r>
          </a:p>
          <a:p>
            <a:pPr eaLnBrk="1" hangingPunct="1"/>
            <a:r>
              <a:rPr lang="en-US" altLang="en-US" dirty="0">
                <a:latin typeface="Arial" panose="020B0604020202020204" pitchFamily="34" charset="0"/>
              </a:rPr>
              <a:t>NOCUPP partners with the organizations as much as possible.  We Organize along the lines of the associates with a representative who supports the members of each.</a:t>
            </a:r>
          </a:p>
        </p:txBody>
      </p:sp>
      <p:sp>
        <p:nvSpPr>
          <p:cNvPr id="2" name="Footer Placeholder 1">
            <a:extLst>
              <a:ext uri="{FF2B5EF4-FFF2-40B4-BE49-F238E27FC236}">
                <a16:creationId xmlns:a16="http://schemas.microsoft.com/office/drawing/2014/main" id="{50C86044-6834-4168-8510-4496E6000D78}"/>
              </a:ext>
            </a:extLst>
          </p:cNvPr>
          <p:cNvSpPr>
            <a:spLocks noGrp="1"/>
          </p:cNvSpPr>
          <p:nvPr>
            <p:ph type="ftr" sz="quarter" idx="4"/>
          </p:nvPr>
        </p:nvSpPr>
        <p:spPr/>
        <p:txBody>
          <a:bodyPr/>
          <a:lstStyle/>
          <a:p>
            <a:r>
              <a:rPr lang="en-US"/>
              <a:t>NOCUPP: Providing 50,000+ Patrol Hours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effect of NOCUPP membership on the rate of crime in a neighborhood.</a:t>
            </a:r>
          </a:p>
          <a:p>
            <a:r>
              <a:rPr lang="en-US" dirty="0"/>
              <a:t>Kidd Springs is the most recent neighborhood to join NOCUPP.  They joined in 2017.  This is a plot of the Major Crimes followed by the FBI –</a:t>
            </a:r>
          </a:p>
          <a:p>
            <a:r>
              <a:rPr lang="en-US" dirty="0"/>
              <a:t>Murder - Homicide/Non-Negligent Manslaughter</a:t>
            </a:r>
          </a:p>
          <a:p>
            <a:r>
              <a:rPr lang="en-US" dirty="0"/>
              <a:t>Aggravated Assault</a:t>
            </a:r>
          </a:p>
          <a:p>
            <a:r>
              <a:rPr lang="en-US" dirty="0"/>
              <a:t>Robbery</a:t>
            </a:r>
          </a:p>
          <a:p>
            <a:r>
              <a:rPr lang="en-US" dirty="0"/>
              <a:t>Larceny/Theft</a:t>
            </a:r>
          </a:p>
          <a:p>
            <a:r>
              <a:rPr lang="en-US" dirty="0"/>
              <a:t>Burglary</a:t>
            </a:r>
          </a:p>
          <a:p>
            <a:r>
              <a:rPr lang="en-US" dirty="0"/>
              <a:t>Motor Vehicle Theft</a:t>
            </a:r>
          </a:p>
          <a:p>
            <a:r>
              <a:rPr lang="en-US" dirty="0"/>
              <a:t>Arson</a:t>
            </a:r>
          </a:p>
          <a:p>
            <a:r>
              <a:rPr lang="en-US" dirty="0"/>
              <a:t>The FBI also tracks Rape.  I’m happy to say that there hasn’t been an incident report about a rape in our </a:t>
            </a:r>
            <a:r>
              <a:rPr lang="en-US" dirty="0" err="1"/>
              <a:t>neigborhoods</a:t>
            </a:r>
            <a:r>
              <a:rPr lang="en-US" dirty="0"/>
              <a:t> since 2014.</a:t>
            </a:r>
          </a:p>
          <a:p>
            <a:r>
              <a:rPr lang="en-US" dirty="0"/>
              <a:t>As you can see, a rapid drop in crime happened when Kidd Springs joined.  The drop in crime was actually better than 20%.</a:t>
            </a:r>
          </a:p>
          <a:p>
            <a:endParaRPr lang="en-US" dirty="0"/>
          </a:p>
        </p:txBody>
      </p:sp>
      <p:sp>
        <p:nvSpPr>
          <p:cNvPr id="4" name="Footer Placeholder 3"/>
          <p:cNvSpPr>
            <a:spLocks noGrp="1"/>
          </p:cNvSpPr>
          <p:nvPr>
            <p:ph type="ftr" sz="quarter" idx="4"/>
          </p:nvPr>
        </p:nvSpPr>
        <p:spPr/>
        <p:txBody>
          <a:bodyPr/>
          <a:lstStyle/>
          <a:p>
            <a:r>
              <a:rPr lang="en-US"/>
              <a:t>NOCUPP: Providing 50,000+ Patrol Hours</a:t>
            </a:r>
            <a:endParaRPr lang="en-US" dirty="0"/>
          </a:p>
        </p:txBody>
      </p:sp>
      <p:sp>
        <p:nvSpPr>
          <p:cNvPr id="5" name="Slide Number Placeholder 4"/>
          <p:cNvSpPr>
            <a:spLocks noGrp="1"/>
          </p:cNvSpPr>
          <p:nvPr>
            <p:ph type="sldNum" sz="quarter" idx="5"/>
          </p:nvPr>
        </p:nvSpPr>
        <p:spPr/>
        <p:txBody>
          <a:bodyPr/>
          <a:lstStyle/>
          <a:p>
            <a:fld id="{B664B5C9-23C2-4C70-87A5-379352677C75}" type="slidenum">
              <a:rPr lang="en-US" smtClean="0"/>
              <a:t>4</a:t>
            </a:fld>
            <a:endParaRPr lang="en-US" dirty="0"/>
          </a:p>
        </p:txBody>
      </p:sp>
    </p:spTree>
    <p:extLst>
      <p:ext uri="{BB962C8B-B14F-4D97-AF65-F5344CB8AC3E}">
        <p14:creationId xmlns:p14="http://schemas.microsoft.com/office/powerpoint/2010/main" val="201074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long-term effect of all of our patrols over time.</a:t>
            </a:r>
          </a:p>
          <a:p>
            <a:r>
              <a:rPr lang="en-US" dirty="0"/>
              <a:t>These are crimes from 2012-2020 in the neighborhoods that were part of NOCUPP in 2012.  The newest neighborhood to NOCUPP here is East Kessler, which joined in 2010.</a:t>
            </a:r>
          </a:p>
          <a:p>
            <a:r>
              <a:rPr lang="en-US" dirty="0"/>
              <a:t>We’ve plotted Crimes –</a:t>
            </a:r>
          </a:p>
          <a:p>
            <a:r>
              <a:rPr lang="en-US" dirty="0"/>
              <a:t>Larceny/Theft</a:t>
            </a:r>
          </a:p>
          <a:p>
            <a:r>
              <a:rPr lang="en-US" dirty="0"/>
              <a:t>Burglary</a:t>
            </a:r>
          </a:p>
          <a:p>
            <a:r>
              <a:rPr lang="en-US" dirty="0"/>
              <a:t>Motor Vehicle Theft</a:t>
            </a:r>
          </a:p>
          <a:p>
            <a:r>
              <a:rPr lang="en-US" dirty="0"/>
              <a:t>Vandalism</a:t>
            </a:r>
          </a:p>
          <a:p>
            <a:r>
              <a:rPr lang="en-US" dirty="0"/>
              <a:t>Aggravated Assault</a:t>
            </a:r>
          </a:p>
          <a:p>
            <a:r>
              <a:rPr lang="en-US" dirty="0"/>
              <a:t>As you can see the crime in these neighborhoods decreased about 40% from 2012 to 2020</a:t>
            </a:r>
          </a:p>
          <a:p>
            <a:endParaRPr lang="en-US" dirty="0"/>
          </a:p>
          <a:p>
            <a:endParaRPr lang="en-US" dirty="0"/>
          </a:p>
          <a:p>
            <a:endParaRPr lang="en-US" dirty="0"/>
          </a:p>
        </p:txBody>
      </p:sp>
      <p:sp>
        <p:nvSpPr>
          <p:cNvPr id="4" name="Footer Placeholder 3"/>
          <p:cNvSpPr>
            <a:spLocks noGrp="1"/>
          </p:cNvSpPr>
          <p:nvPr>
            <p:ph type="ftr" sz="quarter" idx="4"/>
          </p:nvPr>
        </p:nvSpPr>
        <p:spPr/>
        <p:txBody>
          <a:bodyPr/>
          <a:lstStyle/>
          <a:p>
            <a:r>
              <a:rPr lang="en-US"/>
              <a:t>NOCUPP: Providing 50,000+ Patrol Hours</a:t>
            </a:r>
            <a:endParaRPr lang="en-US" dirty="0"/>
          </a:p>
        </p:txBody>
      </p:sp>
      <p:sp>
        <p:nvSpPr>
          <p:cNvPr id="5" name="Slide Number Placeholder 4"/>
          <p:cNvSpPr>
            <a:spLocks noGrp="1"/>
          </p:cNvSpPr>
          <p:nvPr>
            <p:ph type="sldNum" sz="quarter" idx="5"/>
          </p:nvPr>
        </p:nvSpPr>
        <p:spPr/>
        <p:txBody>
          <a:bodyPr/>
          <a:lstStyle/>
          <a:p>
            <a:fld id="{B664B5C9-23C2-4C70-87A5-379352677C75}" type="slidenum">
              <a:rPr lang="en-US" smtClean="0"/>
              <a:t>5</a:t>
            </a:fld>
            <a:endParaRPr lang="en-US" dirty="0"/>
          </a:p>
        </p:txBody>
      </p:sp>
    </p:spTree>
    <p:extLst>
      <p:ext uri="{BB962C8B-B14F-4D97-AF65-F5344CB8AC3E}">
        <p14:creationId xmlns:p14="http://schemas.microsoft.com/office/powerpoint/2010/main" val="407191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a:t>
            </a:r>
            <a:r>
              <a:rPr lang="en-US" baseline="0" dirty="0"/>
              <a:t> NOCUPP</a:t>
            </a:r>
            <a:r>
              <a:rPr lang="en-US" dirty="0"/>
              <a:t> is</a:t>
            </a:r>
            <a:r>
              <a:rPr lang="en-US" baseline="0" dirty="0"/>
              <a:t> doing</a:t>
            </a:r>
            <a:r>
              <a:rPr lang="en-US" dirty="0"/>
              <a:t>.  </a:t>
            </a:r>
          </a:p>
          <a:p>
            <a:r>
              <a:rPr lang="en-US" dirty="0"/>
              <a:t>These are the rates of combined serous crime rates tracked by the FBI in all of our NOCUPP neighborhoods versus the rates for all of Dallas from 2017 to 2021.  The numbers for Dallas came from the FBI, those for</a:t>
            </a:r>
            <a:r>
              <a:rPr lang="en-US" baseline="0" dirty="0"/>
              <a:t> NOCUPP came from the DPD Offense Incident Records.</a:t>
            </a:r>
            <a:endParaRPr lang="en-US" dirty="0"/>
          </a:p>
          <a:p>
            <a:r>
              <a:rPr lang="en-US" dirty="0"/>
              <a:t>We do about 30% better than the city average.  (I did a similar plot</a:t>
            </a:r>
            <a:r>
              <a:rPr lang="en-US" baseline="0" dirty="0"/>
              <a:t> of </a:t>
            </a:r>
            <a:r>
              <a:rPr lang="en-US" dirty="0"/>
              <a:t>Residential</a:t>
            </a:r>
            <a:r>
              <a:rPr lang="en-US" baseline="0" dirty="0"/>
              <a:t> crime there we are about 40% better.)</a:t>
            </a:r>
            <a:endParaRPr lang="en-US" dirty="0"/>
          </a:p>
          <a:p>
            <a:endParaRPr lang="en-US" dirty="0"/>
          </a:p>
          <a:p>
            <a:r>
              <a:rPr lang="en-US" dirty="0"/>
              <a:t>We</a:t>
            </a:r>
            <a:r>
              <a:rPr lang="en-US" baseline="0" dirty="0"/>
              <a:t> all love living in North Oak Cliff, but some of the factors that make this the area that we love adversely affect crime.</a:t>
            </a:r>
            <a:endParaRPr lang="en-US" dirty="0"/>
          </a:p>
          <a:p>
            <a:endParaRPr lang="en-US" dirty="0"/>
          </a:p>
          <a:p>
            <a:r>
              <a:rPr lang="en-US" dirty="0"/>
              <a:t>People from all over the city come and sometimes overdo in our entertainment areas</a:t>
            </a:r>
          </a:p>
          <a:p>
            <a:pPr marL="176679" indent="-176679">
              <a:buFontTx/>
              <a:buChar char="-"/>
            </a:pPr>
            <a:r>
              <a:rPr lang="en-US" dirty="0"/>
              <a:t>Bishop Arts Entertainment borders Kidd Springs</a:t>
            </a:r>
          </a:p>
          <a:p>
            <a:pPr marL="176679" indent="-176679">
              <a:buFontTx/>
              <a:buChar char="-"/>
            </a:pPr>
            <a:r>
              <a:rPr lang="en-US" dirty="0"/>
              <a:t>Davis Street Entertainment in Winnetka Heights and borders Kings Highway</a:t>
            </a:r>
          </a:p>
          <a:p>
            <a:endParaRPr lang="en-US" dirty="0"/>
          </a:p>
          <a:p>
            <a:r>
              <a:rPr lang="en-US" dirty="0"/>
              <a:t>We border a number of badly aging apartment complexes on/off Plymouth and Atlantic</a:t>
            </a:r>
          </a:p>
          <a:p>
            <a:endParaRPr lang="en-US" dirty="0"/>
          </a:p>
          <a:p>
            <a:r>
              <a:rPr lang="en-US" dirty="0"/>
              <a:t>North Oak Cliff is an area where are more willing to Coexist with the unfortunate than people living in</a:t>
            </a:r>
            <a:r>
              <a:rPr lang="en-US" baseline="0" dirty="0"/>
              <a:t> </a:t>
            </a:r>
            <a:r>
              <a:rPr lang="en-US" dirty="0"/>
              <a:t>areas like North Dallas.</a:t>
            </a:r>
          </a:p>
          <a:p>
            <a:r>
              <a:rPr lang="en-US" dirty="0"/>
              <a:t> - Sherry’s Place in Kidd Springs</a:t>
            </a:r>
          </a:p>
          <a:p>
            <a:r>
              <a:rPr lang="en-US" dirty="0"/>
              <a:t> - Miramar Hotel</a:t>
            </a:r>
          </a:p>
          <a:p>
            <a:r>
              <a:rPr lang="en-US" dirty="0"/>
              <a:t> - Cliff Manor</a:t>
            </a:r>
          </a:p>
          <a:p>
            <a:r>
              <a:rPr lang="en-US" dirty="0"/>
              <a:t> - The Well Community</a:t>
            </a:r>
          </a:p>
          <a:p>
            <a:endParaRPr lang="en-US" dirty="0"/>
          </a:p>
        </p:txBody>
      </p:sp>
      <p:sp>
        <p:nvSpPr>
          <p:cNvPr id="4" name="Slide Number Placeholder 3"/>
          <p:cNvSpPr>
            <a:spLocks noGrp="1"/>
          </p:cNvSpPr>
          <p:nvPr>
            <p:ph type="sldNum" sz="quarter" idx="5"/>
          </p:nvPr>
        </p:nvSpPr>
        <p:spPr/>
        <p:txBody>
          <a:bodyPr/>
          <a:lstStyle/>
          <a:p>
            <a:pPr>
              <a:defRPr/>
            </a:pPr>
            <a:fld id="{23C69919-B45D-43F5-BB8F-24F1C72DBA23}" type="slidenum">
              <a:rPr lang="en-US" altLang="en-US" smtClean="0"/>
              <a:pPr>
                <a:defRPr/>
              </a:pPr>
              <a:t>6</a:t>
            </a:fld>
            <a:endParaRPr lang="en-US" altLang="en-US"/>
          </a:p>
        </p:txBody>
      </p:sp>
      <p:sp>
        <p:nvSpPr>
          <p:cNvPr id="5" name="Footer Placeholder 4">
            <a:extLst>
              <a:ext uri="{FF2B5EF4-FFF2-40B4-BE49-F238E27FC236}">
                <a16:creationId xmlns:a16="http://schemas.microsoft.com/office/drawing/2014/main" id="{8BA1CC42-C55C-433B-982A-6803C99FB55D}"/>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351475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23239D-4B96-45AD-B5E3-88E6B52C62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0C14AC-97C7-4C07-B6E5-E2832AFBEB64}" type="slidenum">
              <a:rPr lang="en-US" altLang="en-US" sz="1300"/>
              <a:pPr>
                <a:spcBef>
                  <a:spcPct val="0"/>
                </a:spcBef>
              </a:pPr>
              <a:t>7</a:t>
            </a:fld>
            <a:endParaRPr lang="en-US" altLang="en-US" sz="1300"/>
          </a:p>
        </p:txBody>
      </p:sp>
      <p:sp>
        <p:nvSpPr>
          <p:cNvPr id="38915" name="Rectangle 2">
            <a:extLst>
              <a:ext uri="{FF2B5EF4-FFF2-40B4-BE49-F238E27FC236}">
                <a16:creationId xmlns:a16="http://schemas.microsoft.com/office/drawing/2014/main" id="{433A3F1A-FF3A-4E24-97D7-E812A9832E2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01FCCF0-0790-4978-B64F-0F2E0DFA49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E0BCA51D-C1B8-4854-A407-F722FE92B0F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10194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23239D-4B96-45AD-B5E3-88E6B52C62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808144" indent="-310825">
              <a:spcBef>
                <a:spcPct val="30000"/>
              </a:spcBef>
              <a:defRPr sz="1200">
                <a:solidFill>
                  <a:schemeClr val="tx1"/>
                </a:solidFill>
                <a:latin typeface="Arial" panose="020B0604020202020204" pitchFamily="34" charset="0"/>
              </a:defRPr>
            </a:lvl2pPr>
            <a:lvl3pPr marL="1244935" indent="-248660">
              <a:spcBef>
                <a:spcPct val="30000"/>
              </a:spcBef>
              <a:defRPr sz="1200">
                <a:solidFill>
                  <a:schemeClr val="tx1"/>
                </a:solidFill>
                <a:latin typeface="Arial" panose="020B0604020202020204" pitchFamily="34" charset="0"/>
              </a:defRPr>
            </a:lvl3pPr>
            <a:lvl4pPr marL="1742254" indent="-248660">
              <a:spcBef>
                <a:spcPct val="30000"/>
              </a:spcBef>
              <a:defRPr sz="1200">
                <a:solidFill>
                  <a:schemeClr val="tx1"/>
                </a:solidFill>
                <a:latin typeface="Arial" panose="020B0604020202020204" pitchFamily="34" charset="0"/>
              </a:defRPr>
            </a:lvl4pPr>
            <a:lvl5pPr marL="2241209" indent="-248660">
              <a:spcBef>
                <a:spcPct val="30000"/>
              </a:spcBef>
              <a:defRPr sz="1200">
                <a:solidFill>
                  <a:schemeClr val="tx1"/>
                </a:solidFill>
                <a:latin typeface="Arial" panose="020B0604020202020204" pitchFamily="34" charset="0"/>
              </a:defRPr>
            </a:lvl5pPr>
            <a:lvl6pPr marL="2712353" indent="-248660" eaLnBrk="0" fontAlgn="base" hangingPunct="0">
              <a:spcBef>
                <a:spcPct val="30000"/>
              </a:spcBef>
              <a:spcAft>
                <a:spcPct val="0"/>
              </a:spcAft>
              <a:defRPr sz="1200">
                <a:solidFill>
                  <a:schemeClr val="tx1"/>
                </a:solidFill>
                <a:latin typeface="Arial" panose="020B0604020202020204" pitchFamily="34" charset="0"/>
              </a:defRPr>
            </a:lvl6pPr>
            <a:lvl7pPr marL="3183498" indent="-248660" eaLnBrk="0" fontAlgn="base" hangingPunct="0">
              <a:spcBef>
                <a:spcPct val="30000"/>
              </a:spcBef>
              <a:spcAft>
                <a:spcPct val="0"/>
              </a:spcAft>
              <a:defRPr sz="1200">
                <a:solidFill>
                  <a:schemeClr val="tx1"/>
                </a:solidFill>
                <a:latin typeface="Arial" panose="020B0604020202020204" pitchFamily="34" charset="0"/>
              </a:defRPr>
            </a:lvl7pPr>
            <a:lvl8pPr marL="3654642" indent="-248660" eaLnBrk="0" fontAlgn="base" hangingPunct="0">
              <a:spcBef>
                <a:spcPct val="30000"/>
              </a:spcBef>
              <a:spcAft>
                <a:spcPct val="0"/>
              </a:spcAft>
              <a:defRPr sz="1200">
                <a:solidFill>
                  <a:schemeClr val="tx1"/>
                </a:solidFill>
                <a:latin typeface="Arial" panose="020B0604020202020204" pitchFamily="34" charset="0"/>
              </a:defRPr>
            </a:lvl8pPr>
            <a:lvl9pPr marL="4125787" indent="-2486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0C14AC-97C7-4C07-B6E5-E2832AFBEB64}" type="slidenum">
              <a:rPr lang="en-US" altLang="en-US" sz="1300"/>
              <a:pPr>
                <a:spcBef>
                  <a:spcPct val="0"/>
                </a:spcBef>
              </a:pPr>
              <a:t>9</a:t>
            </a:fld>
            <a:endParaRPr lang="en-US" altLang="en-US" sz="1300"/>
          </a:p>
        </p:txBody>
      </p:sp>
      <p:sp>
        <p:nvSpPr>
          <p:cNvPr id="38915" name="Rectangle 2">
            <a:extLst>
              <a:ext uri="{FF2B5EF4-FFF2-40B4-BE49-F238E27FC236}">
                <a16:creationId xmlns:a16="http://schemas.microsoft.com/office/drawing/2014/main" id="{433A3F1A-FF3A-4E24-97D7-E812A9832E2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01FCCF0-0790-4978-B64F-0F2E0DFA49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E0BCA51D-C1B8-4854-A407-F722FE92B0FF}"/>
              </a:ext>
            </a:extLst>
          </p:cNvPr>
          <p:cNvSpPr>
            <a:spLocks noGrp="1"/>
          </p:cNvSpPr>
          <p:nvPr>
            <p:ph type="ftr" sz="quarter" idx="4"/>
          </p:nvPr>
        </p:nvSpPr>
        <p:spPr/>
        <p:txBody>
          <a:bodyPr/>
          <a:lstStyle/>
          <a:p>
            <a:r>
              <a:rPr lang="en-US"/>
              <a:t>NOCUPP: Providing 50,000+ Patrol Hours</a:t>
            </a:r>
            <a:endParaRPr lang="en-US" dirty="0"/>
          </a:p>
        </p:txBody>
      </p:sp>
    </p:spTree>
    <p:extLst>
      <p:ext uri="{BB962C8B-B14F-4D97-AF65-F5344CB8AC3E}">
        <p14:creationId xmlns:p14="http://schemas.microsoft.com/office/powerpoint/2010/main" val="4268680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7E506E6-A9F4-46F3-BB2A-0E4ACE8E2CB9}"/>
              </a:ext>
            </a:extLst>
          </p:cNvPr>
          <p:cNvSpPr>
            <a:spLocks noGrp="1"/>
          </p:cNvSpPr>
          <p:nvPr>
            <p:ph type="body" idx="1"/>
          </p:nvPr>
        </p:nvSpPr>
        <p:spPr/>
        <p:txBody>
          <a:bodyPr/>
          <a:lstStyle/>
          <a:p>
            <a:r>
              <a:rPr lang="en-US" dirty="0"/>
              <a:t>NOCUPP has</a:t>
            </a:r>
            <a:r>
              <a:rPr lang="en-US" baseline="0" dirty="0"/>
              <a:t> been working to promote safety in Oak Cliff for 14 years.  </a:t>
            </a:r>
          </a:p>
          <a:p>
            <a:r>
              <a:rPr lang="en-US" baseline="0" dirty="0"/>
              <a:t>We are a 501@(4) non-profit organization.  </a:t>
            </a:r>
          </a:p>
          <a:p>
            <a:r>
              <a:rPr lang="en-US" baseline="0" dirty="0"/>
              <a:t>The members of the board are all volunteers – {introduce board members – Names – Neighborhood, anything they want to say}</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bg1">
                <a:lumMod val="9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2" name="Hexagon 21">
            <a:extLst>
              <a:ext uri="{FF2B5EF4-FFF2-40B4-BE49-F238E27FC236}">
                <a16:creationId xmlns:a16="http://schemas.microsoft.com/office/drawing/2014/main" id="{E782D618-E31A-46E2-B2EF-17C9DAB0E97E}"/>
              </a:ext>
            </a:extLst>
          </p:cNvPr>
          <p:cNvSpPr/>
          <p:nvPr userDrawn="1"/>
        </p:nvSpPr>
        <p:spPr>
          <a:xfrm rot="5400000">
            <a:off x="645986" y="3153470"/>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Hexagon 22">
            <a:extLst>
              <a:ext uri="{FF2B5EF4-FFF2-40B4-BE49-F238E27FC236}">
                <a16:creationId xmlns:a16="http://schemas.microsoft.com/office/drawing/2014/main" id="{531259DD-64CB-4DA1-AD6D-175D1BC0C080}"/>
              </a:ext>
            </a:extLst>
          </p:cNvPr>
          <p:cNvSpPr/>
          <p:nvPr userDrawn="1"/>
        </p:nvSpPr>
        <p:spPr>
          <a:xfrm rot="5400000">
            <a:off x="2197106" y="2993129"/>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Hexagon 23">
            <a:extLst>
              <a:ext uri="{FF2B5EF4-FFF2-40B4-BE49-F238E27FC236}">
                <a16:creationId xmlns:a16="http://schemas.microsoft.com/office/drawing/2014/main" id="{949D4368-1CD6-4BEA-A610-DE42970EA0EA}"/>
              </a:ext>
            </a:extLst>
          </p:cNvPr>
          <p:cNvSpPr/>
          <p:nvPr userDrawn="1"/>
        </p:nvSpPr>
        <p:spPr>
          <a:xfrm rot="5400000">
            <a:off x="3737233" y="3153470"/>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Hexagon 24">
            <a:extLst>
              <a:ext uri="{FF2B5EF4-FFF2-40B4-BE49-F238E27FC236}">
                <a16:creationId xmlns:a16="http://schemas.microsoft.com/office/drawing/2014/main" id="{ACAABC50-D387-484A-AA0F-EB04645F2116}"/>
              </a:ext>
            </a:extLst>
          </p:cNvPr>
          <p:cNvSpPr/>
          <p:nvPr userDrawn="1"/>
        </p:nvSpPr>
        <p:spPr>
          <a:xfrm rot="5400000">
            <a:off x="5299112" y="2993129"/>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Hexagon 25">
            <a:extLst>
              <a:ext uri="{FF2B5EF4-FFF2-40B4-BE49-F238E27FC236}">
                <a16:creationId xmlns:a16="http://schemas.microsoft.com/office/drawing/2014/main" id="{A9C2DD4D-CD5E-405E-A1A0-E8D0CD03D43F}"/>
              </a:ext>
            </a:extLst>
          </p:cNvPr>
          <p:cNvSpPr/>
          <p:nvPr userDrawn="1"/>
        </p:nvSpPr>
        <p:spPr>
          <a:xfrm rot="5400000">
            <a:off x="6839238" y="3153470"/>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9" name="Group 8">
            <a:extLst>
              <a:ext uri="{FF2B5EF4-FFF2-40B4-BE49-F238E27FC236}">
                <a16:creationId xmlns:a16="http://schemas.microsoft.com/office/drawing/2014/main" id="{58F9F8B1-6BAC-4AD8-A471-D0C2B6FC88EB}"/>
              </a:ext>
            </a:extLst>
          </p:cNvPr>
          <p:cNvGrpSpPr/>
          <p:nvPr userDrawn="1"/>
        </p:nvGrpSpPr>
        <p:grpSpPr>
          <a:xfrm>
            <a:off x="662786" y="2433382"/>
            <a:ext cx="7713362" cy="2311399"/>
            <a:chOff x="764773" y="2273300"/>
            <a:chExt cx="10284482" cy="2311399"/>
          </a:xfrm>
        </p:grpSpPr>
        <p:cxnSp>
          <p:nvCxnSpPr>
            <p:cNvPr id="38" name="Straight Connector 37">
              <a:extLst>
                <a:ext uri="{FF2B5EF4-FFF2-40B4-BE49-F238E27FC236}">
                  <a16:creationId xmlns:a16="http://schemas.microsoft.com/office/drawing/2014/main" id="{98B00A50-8F71-4989-BC6C-70721A8EDF4B}"/>
                </a:ext>
              </a:extLst>
            </p:cNvPr>
            <p:cNvCxnSpPr>
              <a:cxnSpLocks/>
            </p:cNvCxnSpPr>
            <p:nvPr userDrawn="1"/>
          </p:nvCxnSpPr>
          <p:spPr>
            <a:xfrm>
              <a:off x="764773" y="2821940"/>
              <a:ext cx="1" cy="1357623"/>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D9CB32-4FF6-46E7-AD10-4891F90C114B}"/>
                </a:ext>
              </a:extLst>
            </p:cNvPr>
            <p:cNvCxnSpPr>
              <a:cxnSpLocks/>
            </p:cNvCxnSpPr>
            <p:nvPr userDrawn="1"/>
          </p:nvCxnSpPr>
          <p:spPr>
            <a:xfrm flipH="1">
              <a:off x="764773" y="2273300"/>
              <a:ext cx="1023052" cy="548640"/>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4C385E-0386-47EB-A5CD-8B5E6A7F9F1D}"/>
                </a:ext>
              </a:extLst>
            </p:cNvPr>
            <p:cNvCxnSpPr>
              <a:cxnSpLocks/>
            </p:cNvCxnSpPr>
            <p:nvPr userDrawn="1"/>
          </p:nvCxnSpPr>
          <p:spPr>
            <a:xfrm>
              <a:off x="1787825" y="22733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CA247777-17E8-47B0-9C02-A34C1E5702AD}"/>
                </a:ext>
              </a:extLst>
            </p:cNvPr>
            <p:cNvGrpSpPr/>
            <p:nvPr userDrawn="1"/>
          </p:nvGrpSpPr>
          <p:grpSpPr>
            <a:xfrm rot="10800000">
              <a:off x="2809142" y="2821940"/>
              <a:ext cx="2068161" cy="1762759"/>
              <a:chOff x="548642" y="2133600"/>
              <a:chExt cx="2068161" cy="1762759"/>
            </a:xfrm>
          </p:grpSpPr>
          <p:cxnSp>
            <p:nvCxnSpPr>
              <p:cNvPr id="57" name="Straight Connector 56">
                <a:extLst>
                  <a:ext uri="{FF2B5EF4-FFF2-40B4-BE49-F238E27FC236}">
                    <a16:creationId xmlns:a16="http://schemas.microsoft.com/office/drawing/2014/main" id="{ECB83C0A-AF62-4845-9EB4-5D06A0CF4372}"/>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2048AA9-3DFF-4A3E-8093-E7F3FB7D19E3}"/>
                  </a:ext>
                </a:extLst>
              </p:cNvPr>
              <p:cNvGrpSpPr/>
              <p:nvPr userDrawn="1"/>
            </p:nvGrpSpPr>
            <p:grpSpPr>
              <a:xfrm flipH="1">
                <a:off x="1571694" y="2133600"/>
                <a:ext cx="1045109" cy="1762759"/>
                <a:chOff x="394504" y="2235200"/>
                <a:chExt cx="1045109" cy="1762759"/>
              </a:xfrm>
            </p:grpSpPr>
            <p:cxnSp>
              <p:nvCxnSpPr>
                <p:cNvPr id="54" name="Straight Connector 53">
                  <a:extLst>
                    <a:ext uri="{FF2B5EF4-FFF2-40B4-BE49-F238E27FC236}">
                      <a16:creationId xmlns:a16="http://schemas.microsoft.com/office/drawing/2014/main" id="{7392E648-DDB8-4745-B06E-3D83FB0F1F5C}"/>
                    </a:ext>
                  </a:extLst>
                </p:cNvPr>
                <p:cNvCxnSpPr>
                  <a:cxnSpLocks/>
                </p:cNvCxnSpPr>
                <p:nvPr userDrawn="1"/>
              </p:nvCxnSpPr>
              <p:spPr>
                <a:xfrm rot="10800000" flipV="1">
                  <a:off x="394504" y="2823211"/>
                  <a:ext cx="22057" cy="1174748"/>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478A9A5-3601-4DBF-99BF-C2F33B3CE6A5}"/>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9" name="Group 58">
              <a:extLst>
                <a:ext uri="{FF2B5EF4-FFF2-40B4-BE49-F238E27FC236}">
                  <a16:creationId xmlns:a16="http://schemas.microsoft.com/office/drawing/2014/main" id="{A0C33B8E-B78E-4624-BE44-B396658EC6B5}"/>
                </a:ext>
              </a:extLst>
            </p:cNvPr>
            <p:cNvGrpSpPr/>
            <p:nvPr userDrawn="1"/>
          </p:nvGrpSpPr>
          <p:grpSpPr>
            <a:xfrm>
              <a:off x="4877303" y="2273300"/>
              <a:ext cx="4114800" cy="2311399"/>
              <a:chOff x="546372" y="2133600"/>
              <a:chExt cx="4114800" cy="2311399"/>
            </a:xfrm>
          </p:grpSpPr>
          <p:grpSp>
            <p:nvGrpSpPr>
              <p:cNvPr id="60" name="Group 59">
                <a:extLst>
                  <a:ext uri="{FF2B5EF4-FFF2-40B4-BE49-F238E27FC236}">
                    <a16:creationId xmlns:a16="http://schemas.microsoft.com/office/drawing/2014/main" id="{36948F02-2A58-4B70-878D-138873EF5487}"/>
                  </a:ext>
                </a:extLst>
              </p:cNvPr>
              <p:cNvGrpSpPr/>
              <p:nvPr userDrawn="1"/>
            </p:nvGrpSpPr>
            <p:grpSpPr>
              <a:xfrm>
                <a:off x="546372" y="2133600"/>
                <a:ext cx="2048374" cy="1755137"/>
                <a:chOff x="546372" y="2133600"/>
                <a:chExt cx="2048374" cy="1755137"/>
              </a:xfrm>
            </p:grpSpPr>
            <p:grpSp>
              <p:nvGrpSpPr>
                <p:cNvPr id="68" name="Group 67">
                  <a:extLst>
                    <a:ext uri="{FF2B5EF4-FFF2-40B4-BE49-F238E27FC236}">
                      <a16:creationId xmlns:a16="http://schemas.microsoft.com/office/drawing/2014/main" id="{2374C11E-A36A-4A02-91FB-1E2A147716EF}"/>
                    </a:ext>
                  </a:extLst>
                </p:cNvPr>
                <p:cNvGrpSpPr/>
                <p:nvPr userDrawn="1"/>
              </p:nvGrpSpPr>
              <p:grpSpPr>
                <a:xfrm>
                  <a:off x="546372" y="2133600"/>
                  <a:ext cx="1025322" cy="1755137"/>
                  <a:chOff x="414292" y="2235200"/>
                  <a:chExt cx="1025322" cy="1755137"/>
                </a:xfrm>
              </p:grpSpPr>
              <p:cxnSp>
                <p:nvCxnSpPr>
                  <p:cNvPr id="72" name="Straight Connector 71">
                    <a:extLst>
                      <a:ext uri="{FF2B5EF4-FFF2-40B4-BE49-F238E27FC236}">
                        <a16:creationId xmlns:a16="http://schemas.microsoft.com/office/drawing/2014/main" id="{A7659665-8409-4C94-81A8-ED44F07985C3}"/>
                      </a:ext>
                    </a:extLst>
                  </p:cNvPr>
                  <p:cNvCxnSpPr>
                    <a:cxnSpLocks/>
                  </p:cNvCxnSpPr>
                  <p:nvPr userDrawn="1"/>
                </p:nvCxnSpPr>
                <p:spPr>
                  <a:xfrm>
                    <a:off x="414292" y="2783840"/>
                    <a:ext cx="2268" cy="12064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CC43616-6493-4804-BA75-1DAA7A1D8B18}"/>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995EA5E0-F8C9-46F5-9994-0DBB5532E9C8}"/>
                    </a:ext>
                  </a:extLst>
                </p:cNvPr>
                <p:cNvCxnSpPr>
                  <a:cxnSpLocks/>
                </p:cNvCxnSpPr>
                <p:nvPr userDrawn="1"/>
              </p:nvCxnSpPr>
              <p:spPr>
                <a:xfrm>
                  <a:off x="1571694"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07CCC38F-9AFC-4443-AF2B-8B972EE312B9}"/>
                  </a:ext>
                </a:extLst>
              </p:cNvPr>
              <p:cNvGrpSpPr/>
              <p:nvPr userDrawn="1"/>
            </p:nvGrpSpPr>
            <p:grpSpPr>
              <a:xfrm rot="10800000">
                <a:off x="2590206" y="2722878"/>
                <a:ext cx="2070966" cy="1722121"/>
                <a:chOff x="548642" y="2133600"/>
                <a:chExt cx="2070966" cy="1722121"/>
              </a:xfrm>
            </p:grpSpPr>
            <p:cxnSp>
              <p:nvCxnSpPr>
                <p:cNvPr id="67" name="Straight Connector 66">
                  <a:extLst>
                    <a:ext uri="{FF2B5EF4-FFF2-40B4-BE49-F238E27FC236}">
                      <a16:creationId xmlns:a16="http://schemas.microsoft.com/office/drawing/2014/main" id="{85D60560-17BE-42C4-956A-FD0CCF2B311F}"/>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314ADB2B-6BAC-4187-9AD6-234699323C6F}"/>
                    </a:ext>
                  </a:extLst>
                </p:cNvPr>
                <p:cNvGrpSpPr/>
                <p:nvPr userDrawn="1"/>
              </p:nvGrpSpPr>
              <p:grpSpPr>
                <a:xfrm flipH="1">
                  <a:off x="1571694" y="2133600"/>
                  <a:ext cx="1047914" cy="1722121"/>
                  <a:chOff x="391699" y="2235200"/>
                  <a:chExt cx="1047914" cy="1722121"/>
                </a:xfrm>
              </p:grpSpPr>
              <p:cxnSp>
                <p:nvCxnSpPr>
                  <p:cNvPr id="64" name="Straight Connector 63">
                    <a:extLst>
                      <a:ext uri="{FF2B5EF4-FFF2-40B4-BE49-F238E27FC236}">
                        <a16:creationId xmlns:a16="http://schemas.microsoft.com/office/drawing/2014/main" id="{3AA32475-F311-40BF-84DB-2FBFF05A09E9}"/>
                      </a:ext>
                    </a:extLst>
                  </p:cNvPr>
                  <p:cNvCxnSpPr>
                    <a:cxnSpLocks/>
                  </p:cNvCxnSpPr>
                  <p:nvPr userDrawn="1"/>
                </p:nvCxnSpPr>
                <p:spPr>
                  <a:xfrm rot="10800000" flipV="1">
                    <a:off x="391699" y="2791460"/>
                    <a:ext cx="29076" cy="1165861"/>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076BDAC-837A-46AB-939A-33B4CAC4432D}"/>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1" name="Group 40">
              <a:extLst>
                <a:ext uri="{FF2B5EF4-FFF2-40B4-BE49-F238E27FC236}">
                  <a16:creationId xmlns:a16="http://schemas.microsoft.com/office/drawing/2014/main" id="{61A353AA-3B37-493F-A75A-FBE55A7FEAC3}"/>
                </a:ext>
              </a:extLst>
            </p:cNvPr>
            <p:cNvGrpSpPr/>
            <p:nvPr userDrawn="1"/>
          </p:nvGrpSpPr>
          <p:grpSpPr>
            <a:xfrm>
              <a:off x="8992103" y="2273300"/>
              <a:ext cx="2057152" cy="1851337"/>
              <a:chOff x="547757" y="2133600"/>
              <a:chExt cx="2057152" cy="1851337"/>
            </a:xfrm>
          </p:grpSpPr>
          <p:grpSp>
            <p:nvGrpSpPr>
              <p:cNvPr id="76" name="Group 75">
                <a:extLst>
                  <a:ext uri="{FF2B5EF4-FFF2-40B4-BE49-F238E27FC236}">
                    <a16:creationId xmlns:a16="http://schemas.microsoft.com/office/drawing/2014/main" id="{E7AC040A-1737-484C-8CEA-2ADF0DBFE9FB}"/>
                  </a:ext>
                </a:extLst>
              </p:cNvPr>
              <p:cNvGrpSpPr/>
              <p:nvPr userDrawn="1"/>
            </p:nvGrpSpPr>
            <p:grpSpPr>
              <a:xfrm>
                <a:off x="547757" y="2133600"/>
                <a:ext cx="1023937" cy="1762759"/>
                <a:chOff x="415677" y="2235200"/>
                <a:chExt cx="1023937" cy="1762759"/>
              </a:xfrm>
            </p:grpSpPr>
            <p:cxnSp>
              <p:nvCxnSpPr>
                <p:cNvPr id="80" name="Straight Connector 79">
                  <a:extLst>
                    <a:ext uri="{FF2B5EF4-FFF2-40B4-BE49-F238E27FC236}">
                      <a16:creationId xmlns:a16="http://schemas.microsoft.com/office/drawing/2014/main" id="{9CD9887E-CE43-4192-9065-D2A75389118E}"/>
                    </a:ext>
                  </a:extLst>
                </p:cNvPr>
                <p:cNvCxnSpPr>
                  <a:cxnSpLocks/>
                </p:cNvCxnSpPr>
                <p:nvPr userDrawn="1"/>
              </p:nvCxnSpPr>
              <p:spPr>
                <a:xfrm>
                  <a:off x="415677" y="2783840"/>
                  <a:ext cx="1" cy="1214119"/>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D14A159-829D-4CE4-9A8E-E2C0CBD3F3F7}"/>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31D099CA-B8FD-4314-AEDD-819F910D5BDB}"/>
                  </a:ext>
                </a:extLst>
              </p:cNvPr>
              <p:cNvGrpSpPr/>
              <p:nvPr userDrawn="1"/>
            </p:nvGrpSpPr>
            <p:grpSpPr>
              <a:xfrm flipH="1">
                <a:off x="1571694" y="2133600"/>
                <a:ext cx="1033215" cy="1851337"/>
                <a:chOff x="406398" y="2235200"/>
                <a:chExt cx="1033215" cy="1851337"/>
              </a:xfrm>
            </p:grpSpPr>
            <p:cxnSp>
              <p:nvCxnSpPr>
                <p:cNvPr id="78" name="Straight Connector 77">
                  <a:extLst>
                    <a:ext uri="{FF2B5EF4-FFF2-40B4-BE49-F238E27FC236}">
                      <a16:creationId xmlns:a16="http://schemas.microsoft.com/office/drawing/2014/main" id="{C02C6F16-E0CD-428F-BD21-449948C9D678}"/>
                    </a:ext>
                  </a:extLst>
                </p:cNvPr>
                <p:cNvCxnSpPr>
                  <a:cxnSpLocks/>
                </p:cNvCxnSpPr>
                <p:nvPr userDrawn="1"/>
              </p:nvCxnSpPr>
              <p:spPr>
                <a:xfrm flipH="1">
                  <a:off x="406398" y="2783840"/>
                  <a:ext cx="10163" cy="13026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6C222D2-654F-4BD1-A0BD-34C233CD23D3}"/>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 name="Oval 2">
            <a:extLst>
              <a:ext uri="{FF2B5EF4-FFF2-40B4-BE49-F238E27FC236}">
                <a16:creationId xmlns:a16="http://schemas.microsoft.com/office/drawing/2014/main" id="{EA93BAA0-B72B-4BFD-BCF9-4608ADE3AC72}"/>
              </a:ext>
            </a:extLst>
          </p:cNvPr>
          <p:cNvSpPr/>
          <p:nvPr userDrawn="1"/>
        </p:nvSpPr>
        <p:spPr>
          <a:xfrm>
            <a:off x="494904" y="4111045"/>
            <a:ext cx="3429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Oval 81">
            <a:extLst>
              <a:ext uri="{FF2B5EF4-FFF2-40B4-BE49-F238E27FC236}">
                <a16:creationId xmlns:a16="http://schemas.microsoft.com/office/drawing/2014/main" id="{07EC39C5-C4D5-4BE2-80A8-355FC3ECC12F}"/>
              </a:ext>
            </a:extLst>
          </p:cNvPr>
          <p:cNvSpPr/>
          <p:nvPr userDrawn="1"/>
        </p:nvSpPr>
        <p:spPr>
          <a:xfrm>
            <a:off x="1258443" y="2268282"/>
            <a:ext cx="342900" cy="457200"/>
          </a:xfrm>
          <a:prstGeom prst="ellipse">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Oval 82">
            <a:extLst>
              <a:ext uri="{FF2B5EF4-FFF2-40B4-BE49-F238E27FC236}">
                <a16:creationId xmlns:a16="http://schemas.microsoft.com/office/drawing/2014/main" id="{F5775AD5-ACEB-4CBE-BD90-53D7E05FA5AC}"/>
              </a:ext>
            </a:extLst>
          </p:cNvPr>
          <p:cNvSpPr/>
          <p:nvPr userDrawn="1"/>
        </p:nvSpPr>
        <p:spPr>
          <a:xfrm>
            <a:off x="2809564" y="4525070"/>
            <a:ext cx="342900" cy="457200"/>
          </a:xfrm>
          <a:prstGeom prst="ellipse">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 name="Oval 83">
            <a:extLst>
              <a:ext uri="{FF2B5EF4-FFF2-40B4-BE49-F238E27FC236}">
                <a16:creationId xmlns:a16="http://schemas.microsoft.com/office/drawing/2014/main" id="{658774E0-9642-4F13-A5E6-09E3CB03DBB5}"/>
              </a:ext>
            </a:extLst>
          </p:cNvPr>
          <p:cNvSpPr/>
          <p:nvPr userDrawn="1"/>
        </p:nvSpPr>
        <p:spPr>
          <a:xfrm>
            <a:off x="4349690" y="2268282"/>
            <a:ext cx="342900" cy="457200"/>
          </a:xfrm>
          <a:prstGeom prst="ellipse">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Oval 84">
            <a:extLst>
              <a:ext uri="{FF2B5EF4-FFF2-40B4-BE49-F238E27FC236}">
                <a16:creationId xmlns:a16="http://schemas.microsoft.com/office/drawing/2014/main" id="{D65EF3DD-F676-4685-9875-B94CF9FB2C8D}"/>
              </a:ext>
            </a:extLst>
          </p:cNvPr>
          <p:cNvSpPr/>
          <p:nvPr userDrawn="1"/>
        </p:nvSpPr>
        <p:spPr>
          <a:xfrm>
            <a:off x="5911570" y="4499666"/>
            <a:ext cx="342900" cy="457200"/>
          </a:xfrm>
          <a:prstGeom prst="ellipse">
            <a:avLst/>
          </a:prstGeom>
          <a:solidFill>
            <a:schemeClr val="bg1"/>
          </a:solid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Oval 85">
            <a:extLst>
              <a:ext uri="{FF2B5EF4-FFF2-40B4-BE49-F238E27FC236}">
                <a16:creationId xmlns:a16="http://schemas.microsoft.com/office/drawing/2014/main" id="{160A3CDF-ADAF-4527-8705-2F8E3851CF65}"/>
              </a:ext>
            </a:extLst>
          </p:cNvPr>
          <p:cNvSpPr/>
          <p:nvPr userDrawn="1"/>
        </p:nvSpPr>
        <p:spPr>
          <a:xfrm>
            <a:off x="7451696" y="2246690"/>
            <a:ext cx="342900" cy="457200"/>
          </a:xfrm>
          <a:prstGeom prst="ellipse">
            <a:avLst/>
          </a:prstGeom>
          <a:solidFill>
            <a:schemeClr val="bg1"/>
          </a:solid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 name="Oval 86">
            <a:extLst>
              <a:ext uri="{FF2B5EF4-FFF2-40B4-BE49-F238E27FC236}">
                <a16:creationId xmlns:a16="http://schemas.microsoft.com/office/drawing/2014/main" id="{3FD028A3-58B1-44C9-AC6A-A869FC68B50F}"/>
              </a:ext>
            </a:extLst>
          </p:cNvPr>
          <p:cNvSpPr/>
          <p:nvPr userDrawn="1"/>
        </p:nvSpPr>
        <p:spPr>
          <a:xfrm>
            <a:off x="8203742" y="4100876"/>
            <a:ext cx="3429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Title 29">
            <a:extLst>
              <a:ext uri="{FF2B5EF4-FFF2-40B4-BE49-F238E27FC236}">
                <a16:creationId xmlns:a16="http://schemas.microsoft.com/office/drawing/2014/main" id="{18F0CF87-D85A-411D-8002-1157A047CBEF}"/>
              </a:ext>
            </a:extLst>
          </p:cNvPr>
          <p:cNvSpPr>
            <a:spLocks noGrp="1"/>
          </p:cNvSpPr>
          <p:nvPr>
            <p:ph type="title"/>
          </p:nvPr>
        </p:nvSpPr>
        <p:spPr>
          <a:xfrm>
            <a:off x="334052" y="207552"/>
            <a:ext cx="7886700" cy="644475"/>
          </a:xfrm>
          <a:prstGeom prst="rect">
            <a:avLst/>
          </a:prstGeom>
        </p:spPr>
        <p:txBody>
          <a:bodyPr anchor="ctr">
            <a:normAutofit/>
          </a:bodyPr>
          <a:lstStyle>
            <a:lvl1pPr>
              <a:defRPr sz="3200"/>
            </a:lvl1pPr>
          </a:lstStyle>
          <a:p>
            <a:r>
              <a:rPr lang="en-US"/>
              <a:t>Click to edit Master title style</a:t>
            </a:r>
            <a:endParaRPr lang="en-US" dirty="0"/>
          </a:p>
        </p:txBody>
      </p:sp>
      <p:sp>
        <p:nvSpPr>
          <p:cNvPr id="31" name="TextBox 30">
            <a:extLst>
              <a:ext uri="{FF2B5EF4-FFF2-40B4-BE49-F238E27FC236}">
                <a16:creationId xmlns:a16="http://schemas.microsoft.com/office/drawing/2014/main" id="{9E8F9015-A4A2-47D3-9665-686A67F0ED81}"/>
              </a:ext>
            </a:extLst>
          </p:cNvPr>
          <p:cNvSpPr txBox="1"/>
          <p:nvPr userDrawn="1"/>
        </p:nvSpPr>
        <p:spPr>
          <a:xfrm>
            <a:off x="1037393" y="1586907"/>
            <a:ext cx="667110" cy="1200329"/>
          </a:xfrm>
          <a:prstGeom prst="rect">
            <a:avLst/>
          </a:prstGeom>
          <a:noFill/>
        </p:spPr>
        <p:txBody>
          <a:bodyPr wrap="square" rtlCol="0">
            <a:spAutoFit/>
          </a:bodyPr>
          <a:lstStyle/>
          <a:p>
            <a:pPr algn="ctr"/>
            <a:r>
              <a:rPr lang="en-US" sz="3600" b="1" dirty="0">
                <a:solidFill>
                  <a:schemeClr val="accent2"/>
                </a:solidFill>
                <a:latin typeface="+mj-lt"/>
              </a:rPr>
              <a:t>01</a:t>
            </a:r>
            <a:endParaRPr lang="en-US" sz="1800" b="1" dirty="0">
              <a:solidFill>
                <a:schemeClr val="accent2"/>
              </a:solidFill>
              <a:latin typeface="+mj-lt"/>
            </a:endParaRPr>
          </a:p>
        </p:txBody>
      </p:sp>
      <p:sp>
        <p:nvSpPr>
          <p:cNvPr id="103" name="TextBox 102">
            <a:extLst>
              <a:ext uri="{FF2B5EF4-FFF2-40B4-BE49-F238E27FC236}">
                <a16:creationId xmlns:a16="http://schemas.microsoft.com/office/drawing/2014/main" id="{426A1182-EDE9-44E7-BA1C-CCAA1B422C3C}"/>
              </a:ext>
            </a:extLst>
          </p:cNvPr>
          <p:cNvSpPr txBox="1"/>
          <p:nvPr userDrawn="1"/>
        </p:nvSpPr>
        <p:spPr>
          <a:xfrm>
            <a:off x="2637584" y="5001793"/>
            <a:ext cx="667110" cy="1200329"/>
          </a:xfrm>
          <a:prstGeom prst="rect">
            <a:avLst/>
          </a:prstGeom>
          <a:noFill/>
        </p:spPr>
        <p:txBody>
          <a:bodyPr wrap="square" rtlCol="0">
            <a:spAutoFit/>
          </a:bodyPr>
          <a:lstStyle/>
          <a:p>
            <a:pPr algn="ctr"/>
            <a:r>
              <a:rPr lang="en-US" sz="3600" b="1" dirty="0">
                <a:solidFill>
                  <a:schemeClr val="accent3"/>
                </a:solidFill>
                <a:latin typeface="+mj-lt"/>
              </a:rPr>
              <a:t>02</a:t>
            </a:r>
            <a:endParaRPr lang="en-US" sz="1800" b="1" dirty="0">
              <a:solidFill>
                <a:schemeClr val="accent3"/>
              </a:solidFill>
              <a:latin typeface="+mj-lt"/>
            </a:endParaRPr>
          </a:p>
        </p:txBody>
      </p:sp>
      <p:sp>
        <p:nvSpPr>
          <p:cNvPr id="104" name="TextBox 103">
            <a:extLst>
              <a:ext uri="{FF2B5EF4-FFF2-40B4-BE49-F238E27FC236}">
                <a16:creationId xmlns:a16="http://schemas.microsoft.com/office/drawing/2014/main" id="{453D0452-E8F6-4E1D-8D89-47F4DE14020B}"/>
              </a:ext>
            </a:extLst>
          </p:cNvPr>
          <p:cNvSpPr txBox="1"/>
          <p:nvPr userDrawn="1"/>
        </p:nvSpPr>
        <p:spPr>
          <a:xfrm>
            <a:off x="4180918" y="1593859"/>
            <a:ext cx="667110" cy="1200329"/>
          </a:xfrm>
          <a:prstGeom prst="rect">
            <a:avLst/>
          </a:prstGeom>
          <a:noFill/>
        </p:spPr>
        <p:txBody>
          <a:bodyPr wrap="square" rtlCol="0">
            <a:spAutoFit/>
          </a:bodyPr>
          <a:lstStyle/>
          <a:p>
            <a:pPr algn="ctr"/>
            <a:r>
              <a:rPr lang="en-US" sz="3600" b="1" dirty="0">
                <a:solidFill>
                  <a:schemeClr val="accent4"/>
                </a:solidFill>
                <a:latin typeface="+mj-lt"/>
              </a:rPr>
              <a:t>03</a:t>
            </a:r>
            <a:endParaRPr lang="en-US" sz="1800" b="1" dirty="0">
              <a:solidFill>
                <a:schemeClr val="accent4"/>
              </a:solidFill>
              <a:latin typeface="+mj-lt"/>
            </a:endParaRPr>
          </a:p>
        </p:txBody>
      </p:sp>
      <p:sp>
        <p:nvSpPr>
          <p:cNvPr id="105" name="TextBox 104">
            <a:extLst>
              <a:ext uri="{FF2B5EF4-FFF2-40B4-BE49-F238E27FC236}">
                <a16:creationId xmlns:a16="http://schemas.microsoft.com/office/drawing/2014/main" id="{58EE8165-DF59-42CB-A646-DBDAB53967B1}"/>
              </a:ext>
            </a:extLst>
          </p:cNvPr>
          <p:cNvSpPr txBox="1"/>
          <p:nvPr userDrawn="1"/>
        </p:nvSpPr>
        <p:spPr>
          <a:xfrm>
            <a:off x="5742797" y="4982271"/>
            <a:ext cx="667110" cy="1200329"/>
          </a:xfrm>
          <a:prstGeom prst="rect">
            <a:avLst/>
          </a:prstGeom>
          <a:noFill/>
        </p:spPr>
        <p:txBody>
          <a:bodyPr wrap="square" rtlCol="0">
            <a:spAutoFit/>
          </a:bodyPr>
          <a:lstStyle/>
          <a:p>
            <a:pPr algn="ctr"/>
            <a:r>
              <a:rPr lang="en-US" sz="3600" b="1" dirty="0">
                <a:solidFill>
                  <a:schemeClr val="accent5"/>
                </a:solidFill>
                <a:latin typeface="+mj-lt"/>
              </a:rPr>
              <a:t>04</a:t>
            </a:r>
            <a:endParaRPr lang="en-US" sz="1800" b="1" dirty="0">
              <a:solidFill>
                <a:schemeClr val="accent5"/>
              </a:solidFill>
              <a:latin typeface="+mj-lt"/>
            </a:endParaRPr>
          </a:p>
        </p:txBody>
      </p:sp>
      <p:sp>
        <p:nvSpPr>
          <p:cNvPr id="106" name="TextBox 105">
            <a:extLst>
              <a:ext uri="{FF2B5EF4-FFF2-40B4-BE49-F238E27FC236}">
                <a16:creationId xmlns:a16="http://schemas.microsoft.com/office/drawing/2014/main" id="{3EC5584D-5A50-4F4A-A8CD-530EFB27FD79}"/>
              </a:ext>
            </a:extLst>
          </p:cNvPr>
          <p:cNvSpPr txBox="1"/>
          <p:nvPr userDrawn="1"/>
        </p:nvSpPr>
        <p:spPr>
          <a:xfrm>
            <a:off x="7272165" y="1554587"/>
            <a:ext cx="667110" cy="1200329"/>
          </a:xfrm>
          <a:prstGeom prst="rect">
            <a:avLst/>
          </a:prstGeom>
          <a:noFill/>
        </p:spPr>
        <p:txBody>
          <a:bodyPr wrap="square" rtlCol="0">
            <a:spAutoFit/>
          </a:bodyPr>
          <a:lstStyle/>
          <a:p>
            <a:pPr algn="ctr"/>
            <a:r>
              <a:rPr lang="en-US" sz="3600" b="1" dirty="0">
                <a:solidFill>
                  <a:schemeClr val="accent6"/>
                </a:solidFill>
                <a:latin typeface="+mj-lt"/>
              </a:rPr>
              <a:t>05</a:t>
            </a:r>
            <a:endParaRPr lang="en-US" sz="1800" b="1" dirty="0">
              <a:solidFill>
                <a:schemeClr val="accent6"/>
              </a:solidFill>
              <a:latin typeface="+mj-lt"/>
            </a:endParaRPr>
          </a:p>
        </p:txBody>
      </p:sp>
      <p:sp>
        <p:nvSpPr>
          <p:cNvPr id="35" name="Text Placeholder 34">
            <a:extLst>
              <a:ext uri="{FF2B5EF4-FFF2-40B4-BE49-F238E27FC236}">
                <a16:creationId xmlns:a16="http://schemas.microsoft.com/office/drawing/2014/main" id="{FF7EDF04-AD2B-463F-873D-F9F513090E6C}"/>
              </a:ext>
            </a:extLst>
          </p:cNvPr>
          <p:cNvSpPr>
            <a:spLocks noGrp="1"/>
          </p:cNvSpPr>
          <p:nvPr>
            <p:ph type="body" sz="quarter" idx="10"/>
          </p:nvPr>
        </p:nvSpPr>
        <p:spPr>
          <a:xfrm>
            <a:off x="661084" y="4610158"/>
            <a:ext cx="1551521" cy="391634"/>
          </a:xfrm>
          <a:prstGeom prst="rect">
            <a:avLst/>
          </a:prstGeom>
        </p:spPr>
        <p:txBody>
          <a:bodyPr>
            <a:normAutofit/>
          </a:bodyPr>
          <a:lstStyle>
            <a:lvl1pPr marL="0" indent="0" algn="ctr">
              <a:buNone/>
              <a:defRPr sz="2000">
                <a:solidFill>
                  <a:schemeClr val="accent2"/>
                </a:solidFill>
              </a:defRPr>
            </a:lvl1pPr>
          </a:lstStyle>
          <a:p>
            <a:pPr lvl="0"/>
            <a:r>
              <a:rPr lang="en-US"/>
              <a:t>Click to edit Master text styles</a:t>
            </a:r>
          </a:p>
        </p:txBody>
      </p:sp>
      <p:sp>
        <p:nvSpPr>
          <p:cNvPr id="107" name="Text Placeholder 34">
            <a:extLst>
              <a:ext uri="{FF2B5EF4-FFF2-40B4-BE49-F238E27FC236}">
                <a16:creationId xmlns:a16="http://schemas.microsoft.com/office/drawing/2014/main" id="{7F70B278-4654-46AC-8DD6-824CEF1DFAFB}"/>
              </a:ext>
            </a:extLst>
          </p:cNvPr>
          <p:cNvSpPr>
            <a:spLocks noGrp="1"/>
          </p:cNvSpPr>
          <p:nvPr>
            <p:ph type="body" sz="quarter" idx="11"/>
          </p:nvPr>
        </p:nvSpPr>
        <p:spPr>
          <a:xfrm>
            <a:off x="654132" y="5036816"/>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08" name="Text Placeholder 34">
            <a:extLst>
              <a:ext uri="{FF2B5EF4-FFF2-40B4-BE49-F238E27FC236}">
                <a16:creationId xmlns:a16="http://schemas.microsoft.com/office/drawing/2014/main" id="{3B7069E5-61AE-4AB2-8653-98A7F283E09B}"/>
              </a:ext>
            </a:extLst>
          </p:cNvPr>
          <p:cNvSpPr>
            <a:spLocks noGrp="1"/>
          </p:cNvSpPr>
          <p:nvPr>
            <p:ph type="body" sz="quarter" idx="12"/>
          </p:nvPr>
        </p:nvSpPr>
        <p:spPr>
          <a:xfrm>
            <a:off x="3748885" y="4610158"/>
            <a:ext cx="1551521" cy="391634"/>
          </a:xfrm>
          <a:prstGeom prst="rect">
            <a:avLst/>
          </a:prstGeom>
        </p:spPr>
        <p:txBody>
          <a:bodyPr>
            <a:normAutofit/>
          </a:bodyPr>
          <a:lstStyle>
            <a:lvl1pPr marL="0" indent="0" algn="ctr">
              <a:buNone/>
              <a:defRPr sz="2000">
                <a:solidFill>
                  <a:schemeClr val="accent4"/>
                </a:solidFill>
              </a:defRPr>
            </a:lvl1pPr>
          </a:lstStyle>
          <a:p>
            <a:pPr lvl="0"/>
            <a:r>
              <a:rPr lang="en-US"/>
              <a:t>Click to edit Master text styles</a:t>
            </a:r>
          </a:p>
        </p:txBody>
      </p:sp>
      <p:sp>
        <p:nvSpPr>
          <p:cNvPr id="109" name="Text Placeholder 34">
            <a:extLst>
              <a:ext uri="{FF2B5EF4-FFF2-40B4-BE49-F238E27FC236}">
                <a16:creationId xmlns:a16="http://schemas.microsoft.com/office/drawing/2014/main" id="{38A8EB30-9561-4857-91EC-C9B25464AFDE}"/>
              </a:ext>
            </a:extLst>
          </p:cNvPr>
          <p:cNvSpPr>
            <a:spLocks noGrp="1"/>
          </p:cNvSpPr>
          <p:nvPr>
            <p:ph type="body" sz="quarter" idx="13"/>
          </p:nvPr>
        </p:nvSpPr>
        <p:spPr>
          <a:xfrm>
            <a:off x="3741934" y="5036816"/>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10" name="Text Placeholder 34">
            <a:extLst>
              <a:ext uri="{FF2B5EF4-FFF2-40B4-BE49-F238E27FC236}">
                <a16:creationId xmlns:a16="http://schemas.microsoft.com/office/drawing/2014/main" id="{AE1932D4-1CD4-4631-9E96-954227141C8A}"/>
              </a:ext>
            </a:extLst>
          </p:cNvPr>
          <p:cNvSpPr>
            <a:spLocks noGrp="1"/>
          </p:cNvSpPr>
          <p:nvPr>
            <p:ph type="body" sz="quarter" idx="14"/>
          </p:nvPr>
        </p:nvSpPr>
        <p:spPr>
          <a:xfrm>
            <a:off x="6817005" y="4613478"/>
            <a:ext cx="1551521" cy="391634"/>
          </a:xfrm>
          <a:prstGeom prst="rect">
            <a:avLst/>
          </a:prstGeom>
        </p:spPr>
        <p:txBody>
          <a:bodyPr>
            <a:normAutofit/>
          </a:bodyPr>
          <a:lstStyle>
            <a:lvl1pPr marL="0" indent="0" algn="ctr">
              <a:buNone/>
              <a:defRPr sz="2000">
                <a:solidFill>
                  <a:schemeClr val="accent6"/>
                </a:solidFill>
              </a:defRPr>
            </a:lvl1pPr>
          </a:lstStyle>
          <a:p>
            <a:pPr lvl="0"/>
            <a:r>
              <a:rPr lang="en-US"/>
              <a:t>Click to edit Master text styles</a:t>
            </a:r>
          </a:p>
        </p:txBody>
      </p:sp>
      <p:sp>
        <p:nvSpPr>
          <p:cNvPr id="111" name="Text Placeholder 34">
            <a:extLst>
              <a:ext uri="{FF2B5EF4-FFF2-40B4-BE49-F238E27FC236}">
                <a16:creationId xmlns:a16="http://schemas.microsoft.com/office/drawing/2014/main" id="{7A6D526A-E91A-4FC8-8AB8-5FEA321F6ADC}"/>
              </a:ext>
            </a:extLst>
          </p:cNvPr>
          <p:cNvSpPr>
            <a:spLocks noGrp="1"/>
          </p:cNvSpPr>
          <p:nvPr>
            <p:ph type="body" sz="quarter" idx="15"/>
          </p:nvPr>
        </p:nvSpPr>
        <p:spPr>
          <a:xfrm>
            <a:off x="6810054" y="5040136"/>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12" name="Text Placeholder 34">
            <a:extLst>
              <a:ext uri="{FF2B5EF4-FFF2-40B4-BE49-F238E27FC236}">
                <a16:creationId xmlns:a16="http://schemas.microsoft.com/office/drawing/2014/main" id="{61A32F9F-4ACF-442A-8853-0E4B42CC9EF2}"/>
              </a:ext>
            </a:extLst>
          </p:cNvPr>
          <p:cNvSpPr>
            <a:spLocks noGrp="1"/>
          </p:cNvSpPr>
          <p:nvPr>
            <p:ph type="body" sz="quarter" idx="16"/>
          </p:nvPr>
        </p:nvSpPr>
        <p:spPr>
          <a:xfrm>
            <a:off x="2224240" y="1126350"/>
            <a:ext cx="1551521" cy="391634"/>
          </a:xfrm>
          <a:prstGeom prst="rect">
            <a:avLst/>
          </a:prstGeom>
        </p:spPr>
        <p:txBody>
          <a:bodyPr>
            <a:normAutofit/>
          </a:bodyPr>
          <a:lstStyle>
            <a:lvl1pPr marL="0" indent="0" algn="ctr">
              <a:buNone/>
              <a:defRPr sz="2000">
                <a:solidFill>
                  <a:schemeClr val="accent3"/>
                </a:solidFill>
              </a:defRPr>
            </a:lvl1pPr>
          </a:lstStyle>
          <a:p>
            <a:pPr lvl="0"/>
            <a:r>
              <a:rPr lang="en-US"/>
              <a:t>Click to edit Master text styles</a:t>
            </a:r>
          </a:p>
        </p:txBody>
      </p:sp>
      <p:sp>
        <p:nvSpPr>
          <p:cNvPr id="113" name="Text Placeholder 34">
            <a:extLst>
              <a:ext uri="{FF2B5EF4-FFF2-40B4-BE49-F238E27FC236}">
                <a16:creationId xmlns:a16="http://schemas.microsoft.com/office/drawing/2014/main" id="{B3D0AD38-B8DA-4C19-97D0-C4BF494F2F0B}"/>
              </a:ext>
            </a:extLst>
          </p:cNvPr>
          <p:cNvSpPr>
            <a:spLocks noGrp="1"/>
          </p:cNvSpPr>
          <p:nvPr>
            <p:ph type="body" sz="quarter" idx="17"/>
          </p:nvPr>
        </p:nvSpPr>
        <p:spPr>
          <a:xfrm>
            <a:off x="2217289" y="1553008"/>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14" name="Text Placeholder 34">
            <a:extLst>
              <a:ext uri="{FF2B5EF4-FFF2-40B4-BE49-F238E27FC236}">
                <a16:creationId xmlns:a16="http://schemas.microsoft.com/office/drawing/2014/main" id="{A8DE427E-A7F5-47D9-AA8C-5F8089A99E20}"/>
              </a:ext>
            </a:extLst>
          </p:cNvPr>
          <p:cNvSpPr>
            <a:spLocks noGrp="1"/>
          </p:cNvSpPr>
          <p:nvPr>
            <p:ph type="body" sz="quarter" idx="18"/>
          </p:nvPr>
        </p:nvSpPr>
        <p:spPr>
          <a:xfrm>
            <a:off x="5347136" y="1066973"/>
            <a:ext cx="1551521" cy="391634"/>
          </a:xfrm>
          <a:prstGeom prst="rect">
            <a:avLst/>
          </a:prstGeom>
        </p:spPr>
        <p:txBody>
          <a:bodyPr>
            <a:normAutofit/>
          </a:bodyPr>
          <a:lstStyle>
            <a:lvl1pPr marL="0" indent="0" algn="ctr">
              <a:buNone/>
              <a:defRPr sz="2000">
                <a:solidFill>
                  <a:schemeClr val="accent5"/>
                </a:solidFill>
              </a:defRPr>
            </a:lvl1pPr>
          </a:lstStyle>
          <a:p>
            <a:pPr lvl="0"/>
            <a:r>
              <a:rPr lang="en-US"/>
              <a:t>Click to edit Master text styles</a:t>
            </a:r>
          </a:p>
        </p:txBody>
      </p:sp>
      <p:sp>
        <p:nvSpPr>
          <p:cNvPr id="115" name="Text Placeholder 34">
            <a:extLst>
              <a:ext uri="{FF2B5EF4-FFF2-40B4-BE49-F238E27FC236}">
                <a16:creationId xmlns:a16="http://schemas.microsoft.com/office/drawing/2014/main" id="{E764A502-6D62-4133-90C7-1FE9B38E747B}"/>
              </a:ext>
            </a:extLst>
          </p:cNvPr>
          <p:cNvSpPr>
            <a:spLocks noGrp="1"/>
          </p:cNvSpPr>
          <p:nvPr>
            <p:ph type="body" sz="quarter" idx="19"/>
          </p:nvPr>
        </p:nvSpPr>
        <p:spPr>
          <a:xfrm>
            <a:off x="5340185" y="1493631"/>
            <a:ext cx="1551521"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01409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6C0BE6-E24A-4679-B786-AAB41ADCCD5D}"/>
              </a:ext>
            </a:extLst>
          </p:cNvPr>
          <p:cNvSpPr>
            <a:spLocks noGrp="1"/>
          </p:cNvSpPr>
          <p:nvPr>
            <p:ph type="ftr" sz="quarter" idx="11"/>
          </p:nvPr>
        </p:nvSpPr>
        <p:spPr>
          <a:xfrm>
            <a:off x="334052" y="6356353"/>
            <a:ext cx="5780999" cy="365125"/>
          </a:xfrm>
          <a:prstGeom prst="rect">
            <a:avLst/>
          </a:prstGeom>
        </p:spPr>
        <p:txBody>
          <a:bodyPr/>
          <a:lstStyle/>
          <a:p>
            <a:r>
              <a:rPr lang="en-US"/>
              <a:t>NOCUPP: Delivering +50,000 Police Patrol Hours</a:t>
            </a:r>
            <a:endParaRPr lang="en-US" dirty="0"/>
          </a:p>
        </p:txBody>
      </p:sp>
      <p:sp>
        <p:nvSpPr>
          <p:cNvPr id="4" name="Slide Number Placeholder 3">
            <a:extLst>
              <a:ext uri="{FF2B5EF4-FFF2-40B4-BE49-F238E27FC236}">
                <a16:creationId xmlns:a16="http://schemas.microsoft.com/office/drawing/2014/main" id="{73FB9417-93D4-4C41-8E0E-1553E0B5D0CE}"/>
              </a:ext>
            </a:extLst>
          </p:cNvPr>
          <p:cNvSpPr>
            <a:spLocks noGrp="1"/>
          </p:cNvSpPr>
          <p:nvPr>
            <p:ph type="sldNum" sz="quarter" idx="12"/>
          </p:nvPr>
        </p:nvSpPr>
        <p:spPr>
          <a:xfrm>
            <a:off x="6457950" y="6356353"/>
            <a:ext cx="2057400" cy="365125"/>
          </a:xfrm>
          <a:prstGeom prst="rect">
            <a:avLst/>
          </a:prstGeom>
        </p:spPr>
        <p:txBody>
          <a:bodyPr/>
          <a:lstStyle/>
          <a:p>
            <a:fld id="{DA64F31B-23FA-4075-AF7D-6228CFD12F03}" type="slidenum">
              <a:rPr lang="en-US" smtClean="0"/>
              <a:t>‹#›</a:t>
            </a:fld>
            <a:endParaRPr lang="en-US" dirty="0"/>
          </a:p>
        </p:txBody>
      </p:sp>
      <p:sp>
        <p:nvSpPr>
          <p:cNvPr id="6" name="Text Placeholder 5">
            <a:extLst>
              <a:ext uri="{FF2B5EF4-FFF2-40B4-BE49-F238E27FC236}">
                <a16:creationId xmlns:a16="http://schemas.microsoft.com/office/drawing/2014/main" id="{CDDA0864-76C0-4E85-87E9-5EC8A002913F}"/>
              </a:ext>
            </a:extLst>
          </p:cNvPr>
          <p:cNvSpPr>
            <a:spLocks noGrp="1"/>
          </p:cNvSpPr>
          <p:nvPr>
            <p:ph type="body" sz="quarter" idx="13"/>
          </p:nvPr>
        </p:nvSpPr>
        <p:spPr>
          <a:xfrm>
            <a:off x="2127052" y="2543051"/>
            <a:ext cx="4889897" cy="1771901"/>
          </a:xfrm>
          <a:prstGeom prst="rect">
            <a:avLst/>
          </a:prstGeom>
        </p:spPr>
        <p:txBody>
          <a:bodyPr anchor="ctr"/>
          <a:lstStyle>
            <a:lvl1pPr marL="0" indent="0" algn="ctr">
              <a:buNone/>
              <a:defRPr b="1">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itle 29">
            <a:extLst>
              <a:ext uri="{FF2B5EF4-FFF2-40B4-BE49-F238E27FC236}">
                <a16:creationId xmlns:a16="http://schemas.microsoft.com/office/drawing/2014/main" id="{E56AFFF7-9361-4257-83AA-A507B29EB56A}"/>
              </a:ext>
            </a:extLst>
          </p:cNvPr>
          <p:cNvSpPr>
            <a:spLocks noGrp="1"/>
          </p:cNvSpPr>
          <p:nvPr>
            <p:ph type="title"/>
          </p:nvPr>
        </p:nvSpPr>
        <p:spPr>
          <a:xfrm>
            <a:off x="334052" y="207552"/>
            <a:ext cx="7886700" cy="644475"/>
          </a:xfrm>
          <a:prstGeom prst="rect">
            <a:avLst/>
          </a:prstGeom>
        </p:spPr>
        <p:txBody>
          <a:bodyPr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1068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48FB62D4-57C6-4762-A7B6-794ACCF3DE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0DFF748-467E-4667-B951-EDD5C4628AF1}"/>
              </a:ext>
            </a:extLst>
          </p:cNvPr>
          <p:cNvSpPr>
            <a:spLocks noGrp="1" noChangeArrowheads="1"/>
          </p:cNvSpPr>
          <p:nvPr>
            <p:ph type="ftr" sz="quarter" idx="11"/>
          </p:nvPr>
        </p:nvSpPr>
        <p:spPr>
          <a:ln/>
        </p:spPr>
        <p:txBody>
          <a:bodyPr/>
          <a:lstStyle>
            <a:lvl1pPr>
              <a:defRPr/>
            </a:lvl1pPr>
          </a:lstStyle>
          <a:p>
            <a:pPr>
              <a:defRPr/>
            </a:pPr>
            <a:r>
              <a:rPr lang="en-US"/>
              <a:t>NOCUPP: Delivering +50,000 Police Patrol Hours</a:t>
            </a:r>
          </a:p>
        </p:txBody>
      </p:sp>
      <p:sp>
        <p:nvSpPr>
          <p:cNvPr id="6" name="Rectangle 7">
            <a:extLst>
              <a:ext uri="{FF2B5EF4-FFF2-40B4-BE49-F238E27FC236}">
                <a16:creationId xmlns:a16="http://schemas.microsoft.com/office/drawing/2014/main" id="{37764AD2-D8F0-4277-A029-007375CEA97A}"/>
              </a:ext>
            </a:extLst>
          </p:cNvPr>
          <p:cNvSpPr>
            <a:spLocks noGrp="1" noChangeArrowheads="1"/>
          </p:cNvSpPr>
          <p:nvPr>
            <p:ph type="sldNum" sz="quarter" idx="12"/>
          </p:nvPr>
        </p:nvSpPr>
        <p:spPr>
          <a:ln/>
        </p:spPr>
        <p:txBody>
          <a:bodyPr/>
          <a:lstStyle>
            <a:lvl1pPr>
              <a:defRPr/>
            </a:lvl1pPr>
          </a:lstStyle>
          <a:p>
            <a:pPr>
              <a:defRPr/>
            </a:pPr>
            <a:fld id="{C61CE15F-AF11-48ED-8C43-0B4F7212E8FD}" type="slidenum">
              <a:rPr lang="en-US" altLang="en-US"/>
              <a:pPr>
                <a:defRPr/>
              </a:pPr>
              <a:t>‹#›</a:t>
            </a:fld>
            <a:endParaRPr lang="en-US" altLang="en-US"/>
          </a:p>
        </p:txBody>
      </p:sp>
    </p:spTree>
    <p:extLst>
      <p:ext uri="{BB962C8B-B14F-4D97-AF65-F5344CB8AC3E}">
        <p14:creationId xmlns:p14="http://schemas.microsoft.com/office/powerpoint/2010/main" val="192635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5A43C1E-AAE3-45A4-9CD9-D98262ECCF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7A6AA04-B72C-4393-AEB8-445A54A3D81B}"/>
              </a:ext>
            </a:extLst>
          </p:cNvPr>
          <p:cNvSpPr>
            <a:spLocks noGrp="1" noChangeArrowheads="1"/>
          </p:cNvSpPr>
          <p:nvPr>
            <p:ph type="ftr" sz="quarter" idx="11"/>
          </p:nvPr>
        </p:nvSpPr>
        <p:spPr>
          <a:ln/>
        </p:spPr>
        <p:txBody>
          <a:bodyPr/>
          <a:lstStyle>
            <a:lvl1pPr>
              <a:defRPr/>
            </a:lvl1pPr>
          </a:lstStyle>
          <a:p>
            <a:pPr>
              <a:defRPr/>
            </a:pPr>
            <a:r>
              <a:rPr lang="en-US"/>
              <a:t>NOCUPP: Delivering +50,000 Police Patrol Hours</a:t>
            </a:r>
          </a:p>
        </p:txBody>
      </p:sp>
      <p:sp>
        <p:nvSpPr>
          <p:cNvPr id="6" name="Rectangle 7">
            <a:extLst>
              <a:ext uri="{FF2B5EF4-FFF2-40B4-BE49-F238E27FC236}">
                <a16:creationId xmlns:a16="http://schemas.microsoft.com/office/drawing/2014/main" id="{B5D19D53-E1EE-4364-9D93-37FC6B60072A}"/>
              </a:ext>
            </a:extLst>
          </p:cNvPr>
          <p:cNvSpPr>
            <a:spLocks noGrp="1" noChangeArrowheads="1"/>
          </p:cNvSpPr>
          <p:nvPr>
            <p:ph type="sldNum" sz="quarter" idx="12"/>
          </p:nvPr>
        </p:nvSpPr>
        <p:spPr>
          <a:ln/>
        </p:spPr>
        <p:txBody>
          <a:bodyPr/>
          <a:lstStyle>
            <a:lvl1pPr>
              <a:defRPr/>
            </a:lvl1pPr>
          </a:lstStyle>
          <a:p>
            <a:pPr>
              <a:defRPr/>
            </a:pPr>
            <a:fld id="{333F8BD3-B302-4349-B8E4-0F61D9822F6B}" type="slidenum">
              <a:rPr lang="en-US" altLang="en-US"/>
              <a:pPr>
                <a:defRPr/>
              </a:pPr>
              <a:t>‹#›</a:t>
            </a:fld>
            <a:endParaRPr lang="en-US" altLang="en-US"/>
          </a:p>
        </p:txBody>
      </p:sp>
    </p:spTree>
    <p:extLst>
      <p:ext uri="{BB962C8B-B14F-4D97-AF65-F5344CB8AC3E}">
        <p14:creationId xmlns:p14="http://schemas.microsoft.com/office/powerpoint/2010/main" val="241465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1060B8D-7F2F-4B79-B4A1-8A783EA938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F2F251-852F-42AD-A399-93B8F237E3FD}"/>
              </a:ext>
            </a:extLst>
          </p:cNvPr>
          <p:cNvSpPr>
            <a:spLocks noGrp="1" noChangeArrowheads="1"/>
          </p:cNvSpPr>
          <p:nvPr>
            <p:ph type="ftr" sz="quarter" idx="11"/>
          </p:nvPr>
        </p:nvSpPr>
        <p:spPr>
          <a:ln/>
        </p:spPr>
        <p:txBody>
          <a:bodyPr/>
          <a:lstStyle>
            <a:lvl1pPr>
              <a:defRPr/>
            </a:lvl1pPr>
          </a:lstStyle>
          <a:p>
            <a:pPr>
              <a:defRPr/>
            </a:pPr>
            <a:r>
              <a:rPr lang="en-US"/>
              <a:t>NOCUPP: Delivering +50,000 Police Patrol Hours</a:t>
            </a:r>
          </a:p>
        </p:txBody>
      </p:sp>
      <p:sp>
        <p:nvSpPr>
          <p:cNvPr id="7" name="Rectangle 7">
            <a:extLst>
              <a:ext uri="{FF2B5EF4-FFF2-40B4-BE49-F238E27FC236}">
                <a16:creationId xmlns:a16="http://schemas.microsoft.com/office/drawing/2014/main" id="{4F9399F1-1E28-44A3-A7F4-9DA9AB5A1ADD}"/>
              </a:ext>
            </a:extLst>
          </p:cNvPr>
          <p:cNvSpPr>
            <a:spLocks noGrp="1" noChangeArrowheads="1"/>
          </p:cNvSpPr>
          <p:nvPr>
            <p:ph type="sldNum" sz="quarter" idx="12"/>
          </p:nvPr>
        </p:nvSpPr>
        <p:spPr>
          <a:ln/>
        </p:spPr>
        <p:txBody>
          <a:bodyPr/>
          <a:lstStyle>
            <a:lvl1pPr>
              <a:defRPr/>
            </a:lvl1pPr>
          </a:lstStyle>
          <a:p>
            <a:pPr>
              <a:defRPr/>
            </a:pPr>
            <a:fld id="{4A7EF4F6-A134-478C-8134-928356CBA18C}" type="slidenum">
              <a:rPr lang="en-US" altLang="en-US"/>
              <a:pPr>
                <a:defRPr/>
              </a:pPr>
              <a:t>‹#›</a:t>
            </a:fld>
            <a:endParaRPr lang="en-US" altLang="en-US"/>
          </a:p>
        </p:txBody>
      </p:sp>
    </p:spTree>
    <p:extLst>
      <p:ext uri="{BB962C8B-B14F-4D97-AF65-F5344CB8AC3E}">
        <p14:creationId xmlns:p14="http://schemas.microsoft.com/office/powerpoint/2010/main" val="144500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051439"/>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6" r:id="rId3"/>
    <p:sldLayoutId id="2147483677" r:id="rId4"/>
    <p:sldLayoutId id="214748367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emf"/><Relationship Id="rId4" Type="http://schemas.openxmlformats.org/officeDocument/2006/relationships/image" Target="../media/image20.png"/><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a:extLst>
              <a:ext uri="{FF2B5EF4-FFF2-40B4-BE49-F238E27FC236}">
                <a16:creationId xmlns:a16="http://schemas.microsoft.com/office/drawing/2014/main" id="{B518473A-056E-4E5C-A53E-026EA66E531A}"/>
              </a:ext>
            </a:extLst>
          </p:cNvPr>
          <p:cNvSpPr>
            <a:spLocks noChangeArrowheads="1"/>
          </p:cNvSpPr>
          <p:nvPr/>
        </p:nvSpPr>
        <p:spPr bwMode="auto">
          <a:xfrm>
            <a:off x="0" y="5443538"/>
            <a:ext cx="9144000" cy="1414462"/>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dirty="0">
              <a:latin typeface="Tahoma" panose="020B0604030504040204" pitchFamily="34" charset="0"/>
            </a:endParaRPr>
          </a:p>
        </p:txBody>
      </p:sp>
      <p:sp>
        <p:nvSpPr>
          <p:cNvPr id="3075" name="Rectangle 6">
            <a:extLst>
              <a:ext uri="{FF2B5EF4-FFF2-40B4-BE49-F238E27FC236}">
                <a16:creationId xmlns:a16="http://schemas.microsoft.com/office/drawing/2014/main" id="{12D40865-A623-4842-BE77-52FA4249A343}"/>
              </a:ext>
            </a:extLst>
          </p:cNvPr>
          <p:cNvSpPr>
            <a:spLocks noChangeArrowheads="1"/>
          </p:cNvSpPr>
          <p:nvPr/>
        </p:nvSpPr>
        <p:spPr bwMode="auto">
          <a:xfrm>
            <a:off x="0" y="-1"/>
            <a:ext cx="9144000" cy="6123215"/>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2" name="Rectangle 2">
            <a:extLst>
              <a:ext uri="{FF2B5EF4-FFF2-40B4-BE49-F238E27FC236}">
                <a16:creationId xmlns:a16="http://schemas.microsoft.com/office/drawing/2014/main" id="{8EDE3FB4-3581-4D66-B9BE-8F4A71B9DFDB}"/>
              </a:ext>
            </a:extLst>
          </p:cNvPr>
          <p:cNvSpPr>
            <a:spLocks noGrp="1" noChangeArrowheads="1"/>
          </p:cNvSpPr>
          <p:nvPr>
            <p:ph type="ctrTitle"/>
          </p:nvPr>
        </p:nvSpPr>
        <p:spPr>
          <a:xfrm>
            <a:off x="0" y="-1"/>
            <a:ext cx="9144000" cy="4953001"/>
          </a:xfrm>
        </p:spPr>
        <p:txBody>
          <a:bodyPr/>
          <a:lstStyle/>
          <a:p>
            <a:pPr algn="ctr" eaLnBrk="1" hangingPunct="1">
              <a:defRPr/>
            </a:pPr>
            <a:br>
              <a:rPr lang="en-US" sz="2800" b="1" dirty="0">
                <a:solidFill>
                  <a:schemeClr val="bg1"/>
                </a:solidFill>
                <a:latin typeface="Times New Roman" pitchFamily="18" charset="0"/>
              </a:rPr>
            </a:br>
            <a:br>
              <a:rPr lang="en-US" sz="2800" b="1" dirty="0">
                <a:solidFill>
                  <a:schemeClr val="bg1"/>
                </a:solidFill>
                <a:latin typeface="Times New Roman" pitchFamily="18" charset="0"/>
              </a:rPr>
            </a:br>
            <a:br>
              <a:rPr lang="en-US" sz="2800" b="1" dirty="0">
                <a:solidFill>
                  <a:schemeClr val="bg1"/>
                </a:solidFill>
                <a:latin typeface="Times New Roman" pitchFamily="18" charset="0"/>
              </a:rPr>
            </a:br>
            <a:br>
              <a:rPr lang="en-US" sz="2800" b="1" dirty="0">
                <a:solidFill>
                  <a:schemeClr val="bg1"/>
                </a:solidFill>
                <a:latin typeface="Times New Roman" pitchFamily="18" charset="0"/>
              </a:rPr>
            </a:br>
            <a:br>
              <a:rPr lang="en-US" sz="2800" b="1" dirty="0">
                <a:solidFill>
                  <a:schemeClr val="bg1"/>
                </a:solidFill>
                <a:latin typeface="Times New Roman" pitchFamily="18" charset="0"/>
              </a:rPr>
            </a:br>
            <a:br>
              <a:rPr lang="en-US" sz="2800" b="1" dirty="0">
                <a:solidFill>
                  <a:schemeClr val="bg1"/>
                </a:solidFill>
                <a:latin typeface="Times New Roman" pitchFamily="18" charset="0"/>
              </a:rPr>
            </a:br>
            <a:br>
              <a:rPr lang="en-US" sz="2800" b="1" dirty="0">
                <a:solidFill>
                  <a:schemeClr val="bg1"/>
                </a:solidFill>
                <a:latin typeface="Times New Roman" pitchFamily="18" charset="0"/>
              </a:rPr>
            </a:br>
            <a:br>
              <a:rPr lang="en-US" sz="2800" b="1" dirty="0">
                <a:solidFill>
                  <a:schemeClr val="bg1"/>
                </a:solidFill>
                <a:latin typeface="Times New Roman" pitchFamily="18" charset="0"/>
              </a:rPr>
            </a:br>
            <a:r>
              <a:rPr lang="en-US" sz="2800" b="1" dirty="0">
                <a:solidFill>
                  <a:schemeClr val="bg1"/>
                </a:solidFill>
                <a:latin typeface="Times New Roman" pitchFamily="18" charset="0"/>
              </a:rPr>
              <a:t>                                                           </a:t>
            </a:r>
            <a:r>
              <a:rPr lang="en-US" sz="3600" b="1" dirty="0">
                <a:solidFill>
                  <a:schemeClr val="bg1"/>
                </a:solidFill>
              </a:rPr>
              <a:t>Welcome!</a:t>
            </a:r>
            <a:endParaRPr lang="en-US" sz="3600" b="1" i="1" dirty="0">
              <a:solidFill>
                <a:srgbClr val="006600"/>
              </a:solidFill>
              <a:effectLst>
                <a:outerShdw blurRad="38100" dist="38100" dir="2700000" algn="tl">
                  <a:srgbClr val="C0C0C0"/>
                </a:outerShdw>
              </a:effectLst>
            </a:endParaRPr>
          </a:p>
        </p:txBody>
      </p:sp>
      <p:pic>
        <p:nvPicPr>
          <p:cNvPr id="3077" name="Picture 11" descr="NOCUPP Logo1">
            <a:extLst>
              <a:ext uri="{FF2B5EF4-FFF2-40B4-BE49-F238E27FC236}">
                <a16:creationId xmlns:a16="http://schemas.microsoft.com/office/drawing/2014/main" id="{9B274812-F6AC-482B-9268-3B4457C1C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8" y="4860925"/>
            <a:ext cx="186213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9B5166C-CCF0-E185-41B2-F684E0E10277}"/>
              </a:ext>
            </a:extLst>
          </p:cNvPr>
          <p:cNvSpPr txBox="1"/>
          <p:nvPr/>
        </p:nvSpPr>
        <p:spPr>
          <a:xfrm>
            <a:off x="6973824" y="6123214"/>
            <a:ext cx="2127773" cy="369332"/>
          </a:xfrm>
          <a:prstGeom prst="rect">
            <a:avLst/>
          </a:prstGeom>
          <a:noFill/>
        </p:spPr>
        <p:txBody>
          <a:bodyPr wrap="square" rtlCol="0">
            <a:spAutoFit/>
          </a:bodyPr>
          <a:lstStyle/>
          <a:p>
            <a:r>
              <a:rPr lang="en-US" b="1" dirty="0">
                <a:solidFill>
                  <a:schemeClr val="bg1"/>
                </a:solidFill>
              </a:rPr>
              <a:t>October 25, 2022</a:t>
            </a:r>
          </a:p>
        </p:txBody>
      </p:sp>
      <p:pic>
        <p:nvPicPr>
          <p:cNvPr id="4" name="Picture 3">
            <a:extLst>
              <a:ext uri="{FF2B5EF4-FFF2-40B4-BE49-F238E27FC236}">
                <a16:creationId xmlns:a16="http://schemas.microsoft.com/office/drawing/2014/main" id="{232578DC-6974-5596-B82F-F52F2246E222}"/>
              </a:ext>
            </a:extLst>
          </p:cNvPr>
          <p:cNvPicPr>
            <a:picLocks noChangeAspect="1"/>
          </p:cNvPicPr>
          <p:nvPr/>
        </p:nvPicPr>
        <p:blipFill>
          <a:blip r:embed="rId4"/>
          <a:stretch>
            <a:fillRect/>
          </a:stretch>
        </p:blipFill>
        <p:spPr>
          <a:xfrm>
            <a:off x="42403" y="0"/>
            <a:ext cx="5409767" cy="7000875"/>
          </a:xfrm>
          <a:prstGeom prst="rect">
            <a:avLst/>
          </a:prstGeom>
        </p:spPr>
      </p:pic>
      <p:sp>
        <p:nvSpPr>
          <p:cNvPr id="7" name="Rectangle 6">
            <a:extLst>
              <a:ext uri="{FF2B5EF4-FFF2-40B4-BE49-F238E27FC236}">
                <a16:creationId xmlns:a16="http://schemas.microsoft.com/office/drawing/2014/main" id="{5B201C25-6F99-B026-C18F-3B27A7DBEFBE}"/>
              </a:ext>
            </a:extLst>
          </p:cNvPr>
          <p:cNvSpPr/>
          <p:nvPr/>
        </p:nvSpPr>
        <p:spPr>
          <a:xfrm>
            <a:off x="381977" y="1997075"/>
            <a:ext cx="3132747" cy="44954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Dallas County Sheriff</a:t>
            </a:r>
          </a:p>
          <a:p>
            <a:pPr algn="ctr"/>
            <a:r>
              <a:rPr lang="en-US" sz="2800" b="1" dirty="0"/>
              <a:t>Marian Brown</a:t>
            </a:r>
          </a:p>
          <a:p>
            <a:pPr algn="ctr"/>
            <a:endParaRPr lang="en-US" sz="2800" b="1" dirty="0"/>
          </a:p>
          <a:p>
            <a:pPr algn="ctr"/>
            <a:r>
              <a:rPr lang="en-US" sz="2800" b="1" dirty="0"/>
              <a:t>Dallas County Constable</a:t>
            </a:r>
          </a:p>
          <a:p>
            <a:pPr algn="ctr"/>
            <a:r>
              <a:rPr lang="en-US" sz="2800" b="1" dirty="0"/>
              <a:t>Michael Orozco</a:t>
            </a:r>
          </a:p>
        </p:txBody>
      </p:sp>
    </p:spTree>
  </p:cSld>
  <p:clrMapOvr>
    <a:masterClrMapping/>
  </p:clrMapOvr>
  <p:transition spd="med" advTm="301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B336294-BC48-4D3A-88F7-43043DFA8B0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p:txBody>
      </p:sp>
      <p:sp>
        <p:nvSpPr>
          <p:cNvPr id="5123" name="Rectangle 3">
            <a:extLst>
              <a:ext uri="{FF2B5EF4-FFF2-40B4-BE49-F238E27FC236}">
                <a16:creationId xmlns:a16="http://schemas.microsoft.com/office/drawing/2014/main" id="{661DA3D4-F5DE-4B26-8D0E-396DBE7F1CC6}"/>
              </a:ext>
            </a:extLst>
          </p:cNvPr>
          <p:cNvSpPr>
            <a:spLocks noChangeArrowheads="1"/>
          </p:cNvSpPr>
          <p:nvPr/>
        </p:nvSpPr>
        <p:spPr bwMode="auto">
          <a:xfrm>
            <a:off x="0" y="-4762"/>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2404" name="Rectangle 4">
            <a:extLst>
              <a:ext uri="{FF2B5EF4-FFF2-40B4-BE49-F238E27FC236}">
                <a16:creationId xmlns:a16="http://schemas.microsoft.com/office/drawing/2014/main" id="{A90F808C-F5C7-438E-9DFB-69AF9EDBBE47}"/>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Who is NOCUPP?</a:t>
            </a:r>
            <a:r>
              <a:rPr lang="en-US" altLang="en-US" sz="3600" b="1" dirty="0">
                <a:solidFill>
                  <a:srgbClr val="006600"/>
                </a:solidFill>
              </a:rPr>
              <a:t> </a:t>
            </a:r>
          </a:p>
        </p:txBody>
      </p:sp>
      <p:sp>
        <p:nvSpPr>
          <p:cNvPr id="5125" name="Rectangle 10">
            <a:extLst>
              <a:ext uri="{FF2B5EF4-FFF2-40B4-BE49-F238E27FC236}">
                <a16:creationId xmlns:a16="http://schemas.microsoft.com/office/drawing/2014/main" id="{9F3E2CA3-F93C-4714-99EA-3A751FCA17DC}"/>
              </a:ext>
            </a:extLst>
          </p:cNvPr>
          <p:cNvSpPr>
            <a:spLocks noGrp="1" noChangeArrowheads="1"/>
          </p:cNvSpPr>
          <p:nvPr>
            <p:ph type="body" idx="1"/>
          </p:nvPr>
        </p:nvSpPr>
        <p:spPr>
          <a:xfrm>
            <a:off x="609600" y="762000"/>
            <a:ext cx="7684546" cy="5410200"/>
          </a:xfrm>
        </p:spPr>
        <p:txBody>
          <a:bodyPr anchor="ctr"/>
          <a:lstStyle/>
          <a:p>
            <a:pPr marL="0" indent="0" algn="ctr">
              <a:lnSpc>
                <a:spcPct val="100000"/>
              </a:lnSpc>
              <a:spcBef>
                <a:spcPts val="0"/>
              </a:spcBef>
              <a:buNone/>
            </a:pPr>
            <a:r>
              <a:rPr lang="en-US" sz="3600" dirty="0">
                <a:solidFill>
                  <a:srgbClr val="000000"/>
                </a:solidFill>
                <a:effectLst/>
                <a:ea typeface="Times New Roman" panose="02020603050405020304" pitchFamily="18" charset="0"/>
              </a:rPr>
              <a:t>NOCUPP</a:t>
            </a:r>
            <a:r>
              <a:rPr lang="en-US" sz="3600" dirty="0">
                <a:solidFill>
                  <a:srgbClr val="000000"/>
                </a:solidFill>
                <a:ea typeface="Times New Roman" panose="02020603050405020304" pitchFamily="18" charset="0"/>
              </a:rPr>
              <a:t> was established in 2007.  We are</a:t>
            </a:r>
            <a:r>
              <a:rPr lang="en-US" sz="3600" dirty="0">
                <a:solidFill>
                  <a:srgbClr val="000000"/>
                </a:solidFill>
                <a:effectLst/>
                <a:ea typeface="Times New Roman" panose="02020603050405020304" pitchFamily="18" charset="0"/>
              </a:rPr>
              <a:t> a 501©(4) non-profit, volunteer-led organization committed to making North Oak Cliff safe for our families, neighbors and friends.</a:t>
            </a:r>
            <a:endParaRPr lang="en-US" altLang="en-US" sz="3600" dirty="0"/>
          </a:p>
        </p:txBody>
      </p:sp>
      <p:sp>
        <p:nvSpPr>
          <p:cNvPr id="9" name="Rectangle 7">
            <a:extLst>
              <a:ext uri="{FF2B5EF4-FFF2-40B4-BE49-F238E27FC236}">
                <a16:creationId xmlns:a16="http://schemas.microsoft.com/office/drawing/2014/main" id="{F4E8A66A-67C1-4A87-BC5C-DFCAF1E7F7FA}"/>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55,000+ hours of Police Patrol</a:t>
            </a:r>
          </a:p>
        </p:txBody>
      </p:sp>
    </p:spTree>
    <p:extLst>
      <p:ext uri="{BB962C8B-B14F-4D97-AF65-F5344CB8AC3E}">
        <p14:creationId xmlns:p14="http://schemas.microsoft.com/office/powerpoint/2010/main" val="2273079511"/>
      </p:ext>
    </p:extLst>
  </p:cSld>
  <p:clrMapOvr>
    <a:masterClrMapping/>
  </p:clrMapOvr>
  <p:transition spd="slow" advTm="120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B336294-BC48-4D3A-88F7-43043DFA8B0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p:txBody>
      </p:sp>
      <p:sp>
        <p:nvSpPr>
          <p:cNvPr id="5123" name="Rectangle 3">
            <a:extLst>
              <a:ext uri="{FF2B5EF4-FFF2-40B4-BE49-F238E27FC236}">
                <a16:creationId xmlns:a16="http://schemas.microsoft.com/office/drawing/2014/main" id="{661DA3D4-F5DE-4B26-8D0E-396DBE7F1CC6}"/>
              </a:ext>
            </a:extLst>
          </p:cNvPr>
          <p:cNvSpPr>
            <a:spLocks noChangeArrowheads="1"/>
          </p:cNvSpPr>
          <p:nvPr/>
        </p:nvSpPr>
        <p:spPr bwMode="auto">
          <a:xfrm>
            <a:off x="0" y="-4762"/>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2404" name="Rectangle 4">
            <a:extLst>
              <a:ext uri="{FF2B5EF4-FFF2-40B4-BE49-F238E27FC236}">
                <a16:creationId xmlns:a16="http://schemas.microsoft.com/office/drawing/2014/main" id="{A90F808C-F5C7-438E-9DFB-69AF9EDBBE47}"/>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What does NOCUPP do?</a:t>
            </a:r>
            <a:r>
              <a:rPr lang="en-US" altLang="en-US" sz="3600" b="1" dirty="0">
                <a:solidFill>
                  <a:srgbClr val="006600"/>
                </a:solidFill>
              </a:rPr>
              <a:t> </a:t>
            </a:r>
          </a:p>
        </p:txBody>
      </p:sp>
      <p:sp>
        <p:nvSpPr>
          <p:cNvPr id="5125" name="Rectangle 10">
            <a:extLst>
              <a:ext uri="{FF2B5EF4-FFF2-40B4-BE49-F238E27FC236}">
                <a16:creationId xmlns:a16="http://schemas.microsoft.com/office/drawing/2014/main" id="{9F3E2CA3-F93C-4714-99EA-3A751FCA17DC}"/>
              </a:ext>
            </a:extLst>
          </p:cNvPr>
          <p:cNvSpPr>
            <a:spLocks noGrp="1" noChangeArrowheads="1"/>
          </p:cNvSpPr>
          <p:nvPr>
            <p:ph type="body" idx="1"/>
          </p:nvPr>
        </p:nvSpPr>
        <p:spPr>
          <a:xfrm>
            <a:off x="609600" y="762000"/>
            <a:ext cx="8229600" cy="4525963"/>
          </a:xfrm>
        </p:spPr>
        <p:txBody>
          <a:bodyPr/>
          <a:lstStyle/>
          <a:p>
            <a:pPr algn="ctr" eaLnBrk="1" hangingPunct="1">
              <a:buFontTx/>
              <a:buNone/>
            </a:pPr>
            <a:r>
              <a:rPr lang="en-US" altLang="en-US" sz="2800" dirty="0"/>
              <a:t>Dallas Police Department</a:t>
            </a:r>
          </a:p>
          <a:p>
            <a:pPr algn="ctr" eaLnBrk="1" hangingPunct="1">
              <a:buFontTx/>
              <a:buNone/>
            </a:pPr>
            <a:r>
              <a:rPr lang="en-US" altLang="en-US" sz="2800" i="1" dirty="0"/>
              <a:t>Expanded Neighborhood Patrol (ENP) Program</a:t>
            </a:r>
          </a:p>
          <a:p>
            <a:pPr lvl="2" eaLnBrk="1" hangingPunct="1"/>
            <a:r>
              <a:rPr lang="en-US" altLang="en-US" i="1" dirty="0"/>
              <a:t>Off-duty Dallas Police officers</a:t>
            </a:r>
          </a:p>
          <a:p>
            <a:pPr lvl="2" eaLnBrk="1" hangingPunct="1"/>
            <a:r>
              <a:rPr lang="en-US" altLang="en-US" i="1" dirty="0"/>
              <a:t>Marked Dallas Police car</a:t>
            </a:r>
          </a:p>
          <a:p>
            <a:pPr lvl="2" eaLnBrk="1" hangingPunct="1"/>
            <a:r>
              <a:rPr lang="en-US" altLang="en-US" i="1" dirty="0"/>
              <a:t>Patrol our member neighborhoods </a:t>
            </a:r>
          </a:p>
          <a:p>
            <a:pPr lvl="2" eaLnBrk="1" hangingPunct="1"/>
            <a:r>
              <a:rPr lang="en-US" altLang="en-US" i="1" dirty="0"/>
              <a:t>Current membership funds ~14 hours of patrol/day</a:t>
            </a:r>
          </a:p>
          <a:p>
            <a:pPr eaLnBrk="1" hangingPunct="1"/>
            <a:endParaRPr lang="en-US" altLang="en-US" sz="2800" dirty="0">
              <a:latin typeface="Century Gothic" panose="020B0502020202020204" pitchFamily="34" charset="0"/>
            </a:endParaRPr>
          </a:p>
        </p:txBody>
      </p:sp>
      <p:pic>
        <p:nvPicPr>
          <p:cNvPr id="5126" name="Picture 8" descr="NOCUPP website 2012-1426">
            <a:extLst>
              <a:ext uri="{FF2B5EF4-FFF2-40B4-BE49-F238E27FC236}">
                <a16:creationId xmlns:a16="http://schemas.microsoft.com/office/drawing/2014/main" id="{20598CA2-844E-4D41-9355-33C9BC5B6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7375"/>
            <a:ext cx="91440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E974788-729B-4697-8483-95DFF4366B0E}"/>
              </a:ext>
            </a:extLst>
          </p:cNvPr>
          <p:cNvSpPr>
            <a:spLocks noChangeArrowheads="1"/>
          </p:cNvSpPr>
          <p:nvPr/>
        </p:nvSpPr>
        <p:spPr bwMode="auto">
          <a:xfrm>
            <a:off x="0" y="5567700"/>
            <a:ext cx="9144000" cy="685800"/>
          </a:xfrm>
          <a:prstGeom prst="rect">
            <a:avLst/>
          </a:prstGeom>
          <a:noFill/>
          <a:ln w="9525">
            <a:no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buFontTx/>
              <a:buNone/>
            </a:pPr>
            <a:r>
              <a:rPr lang="en-US" altLang="en-US" sz="2400" b="1" i="1" dirty="0">
                <a:solidFill>
                  <a:schemeClr val="bg1"/>
                </a:solidFill>
              </a:rPr>
              <a:t>Dedicated protection</a:t>
            </a: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9" name="Rectangle 7">
            <a:extLst>
              <a:ext uri="{FF2B5EF4-FFF2-40B4-BE49-F238E27FC236}">
                <a16:creationId xmlns:a16="http://schemas.microsoft.com/office/drawing/2014/main" id="{F4E8A66A-67C1-4A87-BC5C-DFCAF1E7F7FA}"/>
              </a:ext>
            </a:extLst>
          </p:cNvPr>
          <p:cNvSpPr>
            <a:spLocks noChangeArrowheads="1"/>
          </p:cNvSpPr>
          <p:nvPr/>
        </p:nvSpPr>
        <p:spPr bwMode="auto">
          <a:xfrm>
            <a:off x="12700" y="6294438"/>
            <a:ext cx="64652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More members means more Police Patrol</a:t>
            </a:r>
          </a:p>
        </p:txBody>
      </p:sp>
    </p:spTree>
  </p:cSld>
  <p:clrMapOvr>
    <a:masterClrMapping/>
  </p:clrMapOvr>
  <p:transition spd="slow" advTm="120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grass, outdoor, sign&#10;&#10;Description automatically generated">
            <a:extLst>
              <a:ext uri="{FF2B5EF4-FFF2-40B4-BE49-F238E27FC236}">
                <a16:creationId xmlns:a16="http://schemas.microsoft.com/office/drawing/2014/main" id="{0E799A7A-27AB-4BDA-8C67-8985F0503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66783"/>
            <a:ext cx="9144000" cy="2724833"/>
          </a:xfrm>
          <a:prstGeom prst="rect">
            <a:avLst/>
          </a:prstGeom>
        </p:spPr>
      </p:pic>
      <p:sp>
        <p:nvSpPr>
          <p:cNvPr id="29698" name="Rectangle 2">
            <a:extLst>
              <a:ext uri="{FF2B5EF4-FFF2-40B4-BE49-F238E27FC236}">
                <a16:creationId xmlns:a16="http://schemas.microsoft.com/office/drawing/2014/main" id="{0A7727B2-3D28-4FDA-B4A8-2728B4D57516}"/>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r>
              <a:rPr lang="en-US" altLang="en-US" sz="2000" b="1" dirty="0">
                <a:solidFill>
                  <a:schemeClr val="bg1"/>
                </a:solidFill>
              </a:rPr>
              <a:t> </a:t>
            </a: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29699" name="Rectangle 3">
            <a:extLst>
              <a:ext uri="{FF2B5EF4-FFF2-40B4-BE49-F238E27FC236}">
                <a16:creationId xmlns:a16="http://schemas.microsoft.com/office/drawing/2014/main" id="{A7D2CE25-EAEA-4865-9397-AE705A2D548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dirty="0">
              <a:latin typeface="Tahoma" panose="020B0604030504040204" pitchFamily="34" charset="0"/>
            </a:endParaRPr>
          </a:p>
        </p:txBody>
      </p:sp>
      <p:sp>
        <p:nvSpPr>
          <p:cNvPr id="107524" name="Rectangle 4">
            <a:extLst>
              <a:ext uri="{FF2B5EF4-FFF2-40B4-BE49-F238E27FC236}">
                <a16:creationId xmlns:a16="http://schemas.microsoft.com/office/drawing/2014/main" id="{275FE180-CB83-483B-9335-CA466D113603}"/>
              </a:ext>
            </a:extLst>
          </p:cNvPr>
          <p:cNvSpPr>
            <a:spLocks noGrp="1" noChangeArrowheads="1"/>
          </p:cNvSpPr>
          <p:nvPr>
            <p:ph type="title"/>
          </p:nvPr>
        </p:nvSpPr>
        <p:spPr>
          <a:xfrm>
            <a:off x="457200" y="152400"/>
            <a:ext cx="8229600" cy="457200"/>
          </a:xfrm>
        </p:spPr>
        <p:txBody>
          <a:bodyPr anchor="ctr"/>
          <a:lstStyle/>
          <a:p>
            <a:pPr algn="ctr" eaLnBrk="1" hangingPunct="1">
              <a:defRPr/>
            </a:pPr>
            <a:r>
              <a:rPr lang="en-US" altLang="en-US" sz="3200" b="1" dirty="0">
                <a:solidFill>
                  <a:schemeClr val="bg1"/>
                </a:solidFill>
              </a:rPr>
              <a:t>What NOCUPP does for Members</a:t>
            </a:r>
            <a:r>
              <a:rPr lang="en-US" altLang="en-US" sz="3600" b="1" dirty="0">
                <a:solidFill>
                  <a:srgbClr val="006600"/>
                </a:solidFill>
              </a:rPr>
              <a:t> </a:t>
            </a:r>
          </a:p>
        </p:txBody>
      </p:sp>
      <p:sp>
        <p:nvSpPr>
          <p:cNvPr id="29701" name="Rectangle 5">
            <a:extLst>
              <a:ext uri="{FF2B5EF4-FFF2-40B4-BE49-F238E27FC236}">
                <a16:creationId xmlns:a16="http://schemas.microsoft.com/office/drawing/2014/main" id="{809D5F24-2C9F-4BF1-8FA0-BA7D8D340F7A}"/>
              </a:ext>
            </a:extLst>
          </p:cNvPr>
          <p:cNvSpPr>
            <a:spLocks noGrp="1" noChangeArrowheads="1"/>
          </p:cNvSpPr>
          <p:nvPr>
            <p:ph type="body" sz="half" idx="1"/>
          </p:nvPr>
        </p:nvSpPr>
        <p:spPr>
          <a:xfrm>
            <a:off x="228600" y="914400"/>
            <a:ext cx="8743950" cy="5094288"/>
          </a:xfrm>
          <a:noFill/>
          <a:extLst>
            <a:ext uri="{91240B29-F687-4F45-9708-019B960494DF}">
              <a14:hiddenLine xmlns:a14="http://schemas.microsoft.com/office/drawing/2010/main" w="28575">
                <a:solidFill>
                  <a:schemeClr val="tx1"/>
                </a:solidFill>
                <a:miter lim="800000"/>
                <a:headEnd/>
                <a:tailEnd/>
              </a14:hiddenLine>
            </a:ext>
          </a:extLst>
        </p:spPr>
        <p:txBody>
          <a:bodyPr/>
          <a:lstStyle/>
          <a:p>
            <a:pPr eaLnBrk="1" hangingPunct="1">
              <a:buFontTx/>
              <a:buNone/>
            </a:pPr>
            <a:r>
              <a:rPr lang="en-US" altLang="en-US" sz="3600" dirty="0"/>
              <a:t>Benefits for Subscribers:</a:t>
            </a:r>
            <a:endParaRPr lang="en-US" altLang="en-US" sz="2400" dirty="0"/>
          </a:p>
          <a:p>
            <a:pPr eaLnBrk="1" hangingPunct="1">
              <a:spcBef>
                <a:spcPct val="0"/>
              </a:spcBef>
            </a:pPr>
            <a:r>
              <a:rPr lang="en-US" altLang="en-US" dirty="0"/>
              <a:t>Direct access to officers</a:t>
            </a:r>
          </a:p>
          <a:p>
            <a:pPr eaLnBrk="1" hangingPunct="1">
              <a:spcBef>
                <a:spcPct val="0"/>
              </a:spcBef>
            </a:pPr>
            <a:r>
              <a:rPr lang="en-US" altLang="en-US" dirty="0"/>
              <a:t>Suspicious person/bump in the night response</a:t>
            </a:r>
          </a:p>
          <a:p>
            <a:pPr eaLnBrk="1" hangingPunct="1">
              <a:spcBef>
                <a:spcPct val="0"/>
              </a:spcBef>
            </a:pPr>
            <a:r>
              <a:rPr lang="en-US" altLang="en-US" dirty="0"/>
              <a:t>Vacation Watch &amp; Construction Watch</a:t>
            </a:r>
          </a:p>
          <a:p>
            <a:pPr eaLnBrk="1" hangingPunct="1">
              <a:spcBef>
                <a:spcPct val="0"/>
              </a:spcBef>
            </a:pPr>
            <a:r>
              <a:rPr lang="en-US" altLang="en-US" dirty="0"/>
              <a:t>Home Security Assessment by a NOCUPP Officer</a:t>
            </a:r>
          </a:p>
          <a:p>
            <a:pPr eaLnBrk="1" hangingPunct="1">
              <a:spcBef>
                <a:spcPct val="0"/>
              </a:spcBef>
            </a:pPr>
            <a:r>
              <a:rPr lang="en-US" altLang="en-US" dirty="0"/>
              <a:t>Crime Reporting and Investigation Support</a:t>
            </a:r>
            <a:r>
              <a:rPr lang="en-US" altLang="en-US" sz="3200" dirty="0"/>
              <a:t> </a:t>
            </a:r>
          </a:p>
        </p:txBody>
      </p:sp>
      <p:sp>
        <p:nvSpPr>
          <p:cNvPr id="29702" name="Rectangle 5">
            <a:extLst>
              <a:ext uri="{FF2B5EF4-FFF2-40B4-BE49-F238E27FC236}">
                <a16:creationId xmlns:a16="http://schemas.microsoft.com/office/drawing/2014/main" id="{A93254A0-BBC1-4005-9748-B3DA5DC07EC5}"/>
              </a:ext>
            </a:extLst>
          </p:cNvPr>
          <p:cNvSpPr>
            <a:spLocks noChangeArrowheads="1"/>
          </p:cNvSpPr>
          <p:nvPr/>
        </p:nvSpPr>
        <p:spPr bwMode="auto">
          <a:xfrm>
            <a:off x="215900" y="2873375"/>
            <a:ext cx="4129088"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400" b="1">
              <a:latin typeface="Century Gothic" panose="020B0502020202020204" pitchFamily="34" charset="0"/>
            </a:endParaRPr>
          </a:p>
        </p:txBody>
      </p:sp>
      <p:sp>
        <p:nvSpPr>
          <p:cNvPr id="8" name="Rectangle 7">
            <a:extLst>
              <a:ext uri="{FF2B5EF4-FFF2-40B4-BE49-F238E27FC236}">
                <a16:creationId xmlns:a16="http://schemas.microsoft.com/office/drawing/2014/main" id="{10E5682E-1525-4F5D-A1FB-AF92F5C63E5C}"/>
              </a:ext>
            </a:extLst>
          </p:cNvPr>
          <p:cNvSpPr>
            <a:spLocks noChangeArrowheads="1"/>
          </p:cNvSpPr>
          <p:nvPr/>
        </p:nvSpPr>
        <p:spPr bwMode="auto">
          <a:xfrm>
            <a:off x="12700" y="6294438"/>
            <a:ext cx="5989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64,000+ Vacation Watches</a:t>
            </a:r>
          </a:p>
        </p:txBody>
      </p:sp>
      <p:sp>
        <p:nvSpPr>
          <p:cNvPr id="4" name="TextBox 3">
            <a:extLst>
              <a:ext uri="{FF2B5EF4-FFF2-40B4-BE49-F238E27FC236}">
                <a16:creationId xmlns:a16="http://schemas.microsoft.com/office/drawing/2014/main" id="{86BF40A2-D25B-40A1-A9EA-2A3B12C5397D}"/>
              </a:ext>
            </a:extLst>
          </p:cNvPr>
          <p:cNvSpPr txBox="1"/>
          <p:nvPr/>
        </p:nvSpPr>
        <p:spPr>
          <a:xfrm flipH="1">
            <a:off x="457200" y="3591057"/>
            <a:ext cx="9594670" cy="923330"/>
          </a:xfrm>
          <a:prstGeom prst="rect">
            <a:avLst/>
          </a:prstGeom>
          <a:noFill/>
        </p:spPr>
        <p:txBody>
          <a:bodyPr wrap="square" rtlCol="0">
            <a:spAutoFit/>
          </a:bodyPr>
          <a:lstStyle/>
          <a:p>
            <a:r>
              <a:rPr lang="en-US" b="1" i="0" dirty="0">
                <a:solidFill>
                  <a:schemeClr val="bg1">
                    <a:lumMod val="95000"/>
                  </a:schemeClr>
                </a:solidFill>
                <a:effectLst>
                  <a:outerShdw blurRad="38100" dist="38100" dir="2700000" algn="tl">
                    <a:srgbClr val="000000">
                      <a:alpha val="43137"/>
                    </a:srgbClr>
                  </a:outerShdw>
                </a:effectLst>
                <a:latin typeface="Helvetica Neue"/>
              </a:rPr>
              <a:t>  more members = more signs </a:t>
            </a:r>
          </a:p>
          <a:p>
            <a:r>
              <a:rPr lang="en-US" b="1" dirty="0">
                <a:solidFill>
                  <a:schemeClr val="bg1">
                    <a:lumMod val="95000"/>
                  </a:schemeClr>
                </a:solidFill>
                <a:effectLst>
                  <a:outerShdw blurRad="38100" dist="38100" dir="2700000" algn="tl">
                    <a:srgbClr val="000000">
                      <a:alpha val="43137"/>
                    </a:srgbClr>
                  </a:outerShdw>
                </a:effectLst>
                <a:latin typeface="Helvetica Neue"/>
              </a:rPr>
              <a:t>		</a:t>
            </a:r>
            <a:r>
              <a:rPr lang="en-US" b="1" i="0" dirty="0">
                <a:solidFill>
                  <a:schemeClr val="bg1">
                    <a:lumMod val="95000"/>
                  </a:schemeClr>
                </a:solidFill>
                <a:effectLst>
                  <a:outerShdw blurRad="38100" dist="38100" dir="2700000" algn="tl">
                    <a:srgbClr val="000000">
                      <a:alpha val="43137"/>
                    </a:srgbClr>
                  </a:outerShdw>
                </a:effectLst>
                <a:latin typeface="Helvetica Neue"/>
              </a:rPr>
              <a:t>= more concentrated area patrol </a:t>
            </a:r>
          </a:p>
          <a:p>
            <a:r>
              <a:rPr lang="en-US" b="1" i="0" dirty="0">
                <a:solidFill>
                  <a:schemeClr val="bg1">
                    <a:lumMod val="95000"/>
                  </a:schemeClr>
                </a:solidFill>
                <a:effectLst>
                  <a:outerShdw blurRad="38100" dist="38100" dir="2700000" algn="tl">
                    <a:srgbClr val="000000">
                      <a:alpha val="43137"/>
                    </a:srgbClr>
                  </a:outerShdw>
                </a:effectLst>
                <a:latin typeface="Helvetica Neue"/>
              </a:rPr>
              <a:t>		= safer neighborhoods</a:t>
            </a:r>
            <a:endParaRPr lang="en-US" b="1" dirty="0">
              <a:solidFill>
                <a:schemeClr val="bg1">
                  <a:lumMod val="95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000" advTm="120000">
        <p:fade/>
      </p:transition>
    </mc:Choice>
    <mc:Fallback xmlns="">
      <p:transition spd="slow" advTm="12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B3B0E36-8EAB-46A3-A818-DAAD392E4CB9}"/>
              </a:ext>
            </a:extLst>
          </p:cNvPr>
          <p:cNvSpPr>
            <a:spLocks noChangeArrowheads="1"/>
          </p:cNvSpPr>
          <p:nvPr/>
        </p:nvSpPr>
        <p:spPr bwMode="auto">
          <a:xfrm>
            <a:off x="11113"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800" dirty="0">
              <a:solidFill>
                <a:schemeClr val="bg1"/>
              </a:solidFill>
              <a:latin typeface="Tahoma" panose="020B0604030504040204" pitchFamily="34" charset="0"/>
            </a:endParaRPr>
          </a:p>
        </p:txBody>
      </p:sp>
      <p:sp>
        <p:nvSpPr>
          <p:cNvPr id="15363" name="Rectangle 3">
            <a:extLst>
              <a:ext uri="{FF2B5EF4-FFF2-40B4-BE49-F238E27FC236}">
                <a16:creationId xmlns:a16="http://schemas.microsoft.com/office/drawing/2014/main" id="{DBDC5BCD-3C03-4647-B330-EEF734E9677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4452" name="Rectangle 4">
            <a:extLst>
              <a:ext uri="{FF2B5EF4-FFF2-40B4-BE49-F238E27FC236}">
                <a16:creationId xmlns:a16="http://schemas.microsoft.com/office/drawing/2014/main" id="{EC352C11-2B56-40F9-8F76-C99B4D2CE44C}"/>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Why Police Patrol?</a:t>
            </a:r>
            <a:r>
              <a:rPr lang="en-US" altLang="en-US" sz="3600" b="1" dirty="0">
                <a:solidFill>
                  <a:srgbClr val="006600"/>
                </a:solidFill>
              </a:rPr>
              <a:t> </a:t>
            </a:r>
          </a:p>
        </p:txBody>
      </p:sp>
      <p:sp>
        <p:nvSpPr>
          <p:cNvPr id="15365" name="Rectangle 5">
            <a:extLst>
              <a:ext uri="{FF2B5EF4-FFF2-40B4-BE49-F238E27FC236}">
                <a16:creationId xmlns:a16="http://schemas.microsoft.com/office/drawing/2014/main" id="{48FCBCCA-F98B-4FE5-BE79-D356FF39DA60}"/>
              </a:ext>
            </a:extLst>
          </p:cNvPr>
          <p:cNvSpPr>
            <a:spLocks noGrp="1" noChangeArrowheads="1"/>
          </p:cNvSpPr>
          <p:nvPr>
            <p:ph type="body" idx="1"/>
          </p:nvPr>
        </p:nvSpPr>
        <p:spPr>
          <a:xfrm>
            <a:off x="358775" y="2782888"/>
            <a:ext cx="8534400" cy="3067050"/>
          </a:xfrm>
        </p:spPr>
        <p:txBody>
          <a:bodyPr/>
          <a:lstStyle/>
          <a:p>
            <a:pPr eaLnBrk="1" hangingPunct="1">
              <a:spcAft>
                <a:spcPts val="1800"/>
              </a:spcAft>
              <a:buFont typeface="Wingdings" panose="05000000000000000000" pitchFamily="2" charset="2"/>
              <a:buChar char="ü"/>
            </a:pPr>
            <a:r>
              <a:rPr lang="en-US" altLang="en-US" dirty="0"/>
              <a:t>Proactive measure to fight crime</a:t>
            </a:r>
            <a:endParaRPr lang="en-US" altLang="en-US" sz="2400" dirty="0"/>
          </a:p>
          <a:p>
            <a:pPr eaLnBrk="1" hangingPunct="1">
              <a:spcAft>
                <a:spcPts val="1800"/>
              </a:spcAft>
              <a:buFont typeface="Wingdings" panose="05000000000000000000" pitchFamily="2" charset="2"/>
              <a:buChar char="ü"/>
            </a:pPr>
            <a:r>
              <a:rPr lang="en-US" altLang="en-US" dirty="0"/>
              <a:t>Faster response to calls for help</a:t>
            </a:r>
            <a:endParaRPr lang="en-US" altLang="en-US" sz="2400" dirty="0"/>
          </a:p>
          <a:p>
            <a:pPr eaLnBrk="1" hangingPunct="1">
              <a:spcAft>
                <a:spcPts val="1800"/>
              </a:spcAft>
              <a:buFont typeface="Wingdings" panose="05000000000000000000" pitchFamily="2" charset="2"/>
              <a:buChar char="ü"/>
            </a:pPr>
            <a:r>
              <a:rPr lang="en-US" altLang="en-US" dirty="0"/>
              <a:t>Complements Dallas Police Department &amp; neighborhood Crime Watch programs</a:t>
            </a:r>
          </a:p>
          <a:p>
            <a:pPr marL="0" indent="0" algn="ctr" eaLnBrk="1" hangingPunct="1">
              <a:spcAft>
                <a:spcPts val="1800"/>
              </a:spcAft>
              <a:buNone/>
            </a:pPr>
            <a:r>
              <a:rPr lang="en-US" altLang="en-US" sz="3600" b="1" i="1" dirty="0"/>
              <a:t>Proven deterrent to crime</a:t>
            </a:r>
          </a:p>
        </p:txBody>
      </p:sp>
      <p:pic>
        <p:nvPicPr>
          <p:cNvPr id="15366" name="Picture 6" descr="C:\Users\raikman\AppData\Local\Microsoft\Windows\Temporary Internet Files\Content.IE5\G8J668AS\reactiveproactive1[1].jpg">
            <a:extLst>
              <a:ext uri="{FF2B5EF4-FFF2-40B4-BE49-F238E27FC236}">
                <a16:creationId xmlns:a16="http://schemas.microsoft.com/office/drawing/2014/main" id="{95FDB82C-6C33-4E89-805E-8A79504F7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038" y="831850"/>
            <a:ext cx="289877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8484EDC1-F078-4F4E-B042-E5F92DF4A1DD}"/>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55,000+ hours of Police Patrol</a:t>
            </a:r>
          </a:p>
        </p:txBody>
      </p:sp>
    </p:spTree>
  </p:cSld>
  <p:clrMapOvr>
    <a:masterClrMapping/>
  </p:clrMapOvr>
  <p:transition spd="slow" advClick="0" advTm="120000">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BCF64B-56C8-405D-A230-E773C767CA38}"/>
              </a:ext>
            </a:extLst>
          </p:cNvPr>
          <p:cNvPicPr>
            <a:picLocks noChangeAspect="1"/>
          </p:cNvPicPr>
          <p:nvPr/>
        </p:nvPicPr>
        <p:blipFill>
          <a:blip r:embed="rId3"/>
          <a:stretch>
            <a:fillRect/>
          </a:stretch>
        </p:blipFill>
        <p:spPr>
          <a:xfrm>
            <a:off x="457200" y="550612"/>
            <a:ext cx="8297405" cy="5651751"/>
          </a:xfrm>
          <a:prstGeom prst="rect">
            <a:avLst/>
          </a:prstGeom>
        </p:spPr>
      </p:pic>
      <p:sp>
        <p:nvSpPr>
          <p:cNvPr id="7170" name="Rectangle 3">
            <a:extLst>
              <a:ext uri="{FF2B5EF4-FFF2-40B4-BE49-F238E27FC236}">
                <a16:creationId xmlns:a16="http://schemas.microsoft.com/office/drawing/2014/main" id="{D36169F7-03B9-4DDE-B9AB-548CF9A72E0C}"/>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7171" name="Rectangle 4">
            <a:extLst>
              <a:ext uri="{FF2B5EF4-FFF2-40B4-BE49-F238E27FC236}">
                <a16:creationId xmlns:a16="http://schemas.microsoft.com/office/drawing/2014/main" id="{32CAA055-5560-443C-BCF3-4B9A89906737}"/>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3125" name="Rectangle 5">
            <a:extLst>
              <a:ext uri="{FF2B5EF4-FFF2-40B4-BE49-F238E27FC236}">
                <a16:creationId xmlns:a16="http://schemas.microsoft.com/office/drawing/2014/main" id="{E26382ED-9410-446F-AE17-F7477237C580}"/>
              </a:ext>
            </a:extLst>
          </p:cNvPr>
          <p:cNvSpPr>
            <a:spLocks noGrp="1" noChangeArrowheads="1"/>
          </p:cNvSpPr>
          <p:nvPr>
            <p:ph type="title"/>
          </p:nvPr>
        </p:nvSpPr>
        <p:spPr>
          <a:xfrm>
            <a:off x="457200" y="0"/>
            <a:ext cx="8229600" cy="715963"/>
          </a:xfrm>
        </p:spPr>
        <p:txBody>
          <a:bodyPr anchor="ctr"/>
          <a:lstStyle/>
          <a:p>
            <a:pPr algn="ctr" eaLnBrk="1" hangingPunct="1">
              <a:defRPr/>
            </a:pPr>
            <a:r>
              <a:rPr lang="en-US" sz="3200" b="1" dirty="0">
                <a:solidFill>
                  <a:schemeClr val="bg1"/>
                </a:solidFill>
              </a:rPr>
              <a:t>NOCUPP Neighborhoods</a:t>
            </a:r>
            <a:r>
              <a:rPr lang="en-US" sz="3600" b="1" dirty="0">
                <a:solidFill>
                  <a:srgbClr val="006600"/>
                </a:solidFill>
              </a:rPr>
              <a:t> </a:t>
            </a:r>
          </a:p>
        </p:txBody>
      </p:sp>
      <p:sp>
        <p:nvSpPr>
          <p:cNvPr id="9" name="Rectangle 7">
            <a:extLst>
              <a:ext uri="{FF2B5EF4-FFF2-40B4-BE49-F238E27FC236}">
                <a16:creationId xmlns:a16="http://schemas.microsoft.com/office/drawing/2014/main" id="{A09423E8-9334-4475-A5CA-9DAA62503C5B}"/>
              </a:ext>
            </a:extLst>
          </p:cNvPr>
          <p:cNvSpPr>
            <a:spLocks noChangeArrowheads="1"/>
          </p:cNvSpPr>
          <p:nvPr/>
        </p:nvSpPr>
        <p:spPr bwMode="auto">
          <a:xfrm>
            <a:off x="12700" y="6294438"/>
            <a:ext cx="6162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Proactive Crime Prevention</a:t>
            </a:r>
          </a:p>
        </p:txBody>
      </p:sp>
      <p:sp>
        <p:nvSpPr>
          <p:cNvPr id="4" name="TextBox 3">
            <a:extLst>
              <a:ext uri="{FF2B5EF4-FFF2-40B4-BE49-F238E27FC236}">
                <a16:creationId xmlns:a16="http://schemas.microsoft.com/office/drawing/2014/main" id="{BFE37E61-D1C9-4A41-935F-2381F9AE2421}"/>
              </a:ext>
            </a:extLst>
          </p:cNvPr>
          <p:cNvSpPr txBox="1"/>
          <p:nvPr/>
        </p:nvSpPr>
        <p:spPr>
          <a:xfrm>
            <a:off x="4948518" y="1925619"/>
            <a:ext cx="1018227" cy="923330"/>
          </a:xfrm>
          <a:prstGeom prst="rect">
            <a:avLst/>
          </a:prstGeom>
          <a:noFill/>
        </p:spPr>
        <p:txBody>
          <a:bodyPr wrap="none" rtlCol="0">
            <a:spAutoFit/>
          </a:bodyPr>
          <a:lstStyle/>
          <a:p>
            <a:r>
              <a:rPr lang="en-US" b="1" dirty="0">
                <a:solidFill>
                  <a:schemeClr val="bg1"/>
                </a:solidFill>
              </a:rPr>
              <a:t>Kessler</a:t>
            </a:r>
          </a:p>
          <a:p>
            <a:r>
              <a:rPr lang="en-US" b="1" dirty="0">
                <a:solidFill>
                  <a:schemeClr val="bg1"/>
                </a:solidFill>
              </a:rPr>
              <a:t>Park</a:t>
            </a:r>
          </a:p>
          <a:p>
            <a:r>
              <a:rPr lang="en-US" b="1" dirty="0">
                <a:solidFill>
                  <a:schemeClr val="bg1"/>
                </a:solidFill>
              </a:rPr>
              <a:t>United</a:t>
            </a:r>
          </a:p>
        </p:txBody>
      </p:sp>
      <p:sp>
        <p:nvSpPr>
          <p:cNvPr id="10" name="TextBox 9">
            <a:extLst>
              <a:ext uri="{FF2B5EF4-FFF2-40B4-BE49-F238E27FC236}">
                <a16:creationId xmlns:a16="http://schemas.microsoft.com/office/drawing/2014/main" id="{4F4176BB-142B-46CB-A5EA-98376FE7A827}"/>
              </a:ext>
            </a:extLst>
          </p:cNvPr>
          <p:cNvSpPr txBox="1"/>
          <p:nvPr/>
        </p:nvSpPr>
        <p:spPr>
          <a:xfrm>
            <a:off x="7015779" y="3362720"/>
            <a:ext cx="1043876" cy="646331"/>
          </a:xfrm>
          <a:prstGeom prst="rect">
            <a:avLst/>
          </a:prstGeom>
          <a:noFill/>
        </p:spPr>
        <p:txBody>
          <a:bodyPr wrap="none" rtlCol="0">
            <a:spAutoFit/>
          </a:bodyPr>
          <a:lstStyle/>
          <a:p>
            <a:r>
              <a:rPr lang="en-US" b="1" dirty="0">
                <a:solidFill>
                  <a:schemeClr val="bg1"/>
                </a:solidFill>
              </a:rPr>
              <a:t>Kidd</a:t>
            </a:r>
          </a:p>
          <a:p>
            <a:r>
              <a:rPr lang="en-US" b="1" dirty="0">
                <a:solidFill>
                  <a:schemeClr val="bg1"/>
                </a:solidFill>
              </a:rPr>
              <a:t>Springs</a:t>
            </a:r>
          </a:p>
        </p:txBody>
      </p:sp>
      <p:sp>
        <p:nvSpPr>
          <p:cNvPr id="11" name="TextBox 10">
            <a:extLst>
              <a:ext uri="{FF2B5EF4-FFF2-40B4-BE49-F238E27FC236}">
                <a16:creationId xmlns:a16="http://schemas.microsoft.com/office/drawing/2014/main" id="{D78E4BD3-EF11-4B23-B3B3-A72A68505A23}"/>
              </a:ext>
            </a:extLst>
          </p:cNvPr>
          <p:cNvSpPr txBox="1"/>
          <p:nvPr/>
        </p:nvSpPr>
        <p:spPr>
          <a:xfrm>
            <a:off x="6493841" y="1345656"/>
            <a:ext cx="1018227" cy="646331"/>
          </a:xfrm>
          <a:prstGeom prst="rect">
            <a:avLst/>
          </a:prstGeom>
          <a:noFill/>
        </p:spPr>
        <p:txBody>
          <a:bodyPr wrap="none" rtlCol="0">
            <a:spAutoFit/>
          </a:bodyPr>
          <a:lstStyle/>
          <a:p>
            <a:r>
              <a:rPr lang="en-US" b="1" dirty="0">
                <a:solidFill>
                  <a:schemeClr val="bg1"/>
                </a:solidFill>
              </a:rPr>
              <a:t>East </a:t>
            </a:r>
          </a:p>
          <a:p>
            <a:r>
              <a:rPr lang="en-US" b="1" dirty="0">
                <a:solidFill>
                  <a:schemeClr val="bg1"/>
                </a:solidFill>
              </a:rPr>
              <a:t>Kessler</a:t>
            </a:r>
          </a:p>
        </p:txBody>
      </p:sp>
      <p:sp>
        <p:nvSpPr>
          <p:cNvPr id="12" name="TextBox 11">
            <a:extLst>
              <a:ext uri="{FF2B5EF4-FFF2-40B4-BE49-F238E27FC236}">
                <a16:creationId xmlns:a16="http://schemas.microsoft.com/office/drawing/2014/main" id="{9030988E-71D2-4D99-BC86-149BCCF0D790}"/>
              </a:ext>
            </a:extLst>
          </p:cNvPr>
          <p:cNvSpPr txBox="1"/>
          <p:nvPr/>
        </p:nvSpPr>
        <p:spPr>
          <a:xfrm>
            <a:off x="4344250" y="4767460"/>
            <a:ext cx="1208536" cy="646331"/>
          </a:xfrm>
          <a:prstGeom prst="rect">
            <a:avLst/>
          </a:prstGeom>
          <a:noFill/>
        </p:spPr>
        <p:txBody>
          <a:bodyPr wrap="none" rtlCol="0">
            <a:spAutoFit/>
          </a:bodyPr>
          <a:lstStyle/>
          <a:p>
            <a:r>
              <a:rPr lang="en-US" b="1" dirty="0"/>
              <a:t>Winnetka</a:t>
            </a:r>
          </a:p>
          <a:p>
            <a:r>
              <a:rPr lang="en-US" b="1" dirty="0"/>
              <a:t>Heights</a:t>
            </a:r>
          </a:p>
        </p:txBody>
      </p:sp>
      <p:sp>
        <p:nvSpPr>
          <p:cNvPr id="13" name="TextBox 12">
            <a:extLst>
              <a:ext uri="{FF2B5EF4-FFF2-40B4-BE49-F238E27FC236}">
                <a16:creationId xmlns:a16="http://schemas.microsoft.com/office/drawing/2014/main" id="{BFFD2EB2-D704-49BF-9F53-92DD47E614EF}"/>
              </a:ext>
            </a:extLst>
          </p:cNvPr>
          <p:cNvSpPr txBox="1"/>
          <p:nvPr/>
        </p:nvSpPr>
        <p:spPr>
          <a:xfrm>
            <a:off x="4550485" y="3399561"/>
            <a:ext cx="1133644" cy="646331"/>
          </a:xfrm>
          <a:prstGeom prst="rect">
            <a:avLst/>
          </a:prstGeom>
          <a:noFill/>
        </p:spPr>
        <p:txBody>
          <a:bodyPr wrap="none" rtlCol="0">
            <a:spAutoFit/>
          </a:bodyPr>
          <a:lstStyle/>
          <a:p>
            <a:r>
              <a:rPr lang="en-US" b="1" dirty="0">
                <a:solidFill>
                  <a:schemeClr val="bg1"/>
                </a:solidFill>
              </a:rPr>
              <a:t>Kings</a:t>
            </a:r>
          </a:p>
          <a:p>
            <a:r>
              <a:rPr lang="en-US" b="1" dirty="0">
                <a:solidFill>
                  <a:schemeClr val="bg1"/>
                </a:solidFill>
              </a:rPr>
              <a:t>Highway</a:t>
            </a:r>
          </a:p>
        </p:txBody>
      </p:sp>
      <p:sp>
        <p:nvSpPr>
          <p:cNvPr id="14" name="TextBox 13">
            <a:extLst>
              <a:ext uri="{FF2B5EF4-FFF2-40B4-BE49-F238E27FC236}">
                <a16:creationId xmlns:a16="http://schemas.microsoft.com/office/drawing/2014/main" id="{B8F3ECC2-4458-4241-8B3C-37C44EAF6910}"/>
              </a:ext>
            </a:extLst>
          </p:cNvPr>
          <p:cNvSpPr txBox="1"/>
          <p:nvPr/>
        </p:nvSpPr>
        <p:spPr>
          <a:xfrm>
            <a:off x="2709721" y="3435762"/>
            <a:ext cx="1018227" cy="646331"/>
          </a:xfrm>
          <a:prstGeom prst="rect">
            <a:avLst/>
          </a:prstGeom>
          <a:noFill/>
        </p:spPr>
        <p:txBody>
          <a:bodyPr wrap="none" rtlCol="0">
            <a:spAutoFit/>
          </a:bodyPr>
          <a:lstStyle/>
          <a:p>
            <a:r>
              <a:rPr lang="en-US" b="1" dirty="0">
                <a:solidFill>
                  <a:schemeClr val="bg1"/>
                </a:solidFill>
              </a:rPr>
              <a:t>West</a:t>
            </a:r>
          </a:p>
          <a:p>
            <a:r>
              <a:rPr lang="en-US" b="1" dirty="0">
                <a:solidFill>
                  <a:schemeClr val="bg1"/>
                </a:solidFill>
              </a:rPr>
              <a:t>Kessler</a:t>
            </a:r>
          </a:p>
        </p:txBody>
      </p:sp>
      <p:sp>
        <p:nvSpPr>
          <p:cNvPr id="15" name="TextBox 14">
            <a:extLst>
              <a:ext uri="{FF2B5EF4-FFF2-40B4-BE49-F238E27FC236}">
                <a16:creationId xmlns:a16="http://schemas.microsoft.com/office/drawing/2014/main" id="{67C6DE57-8672-465B-BB7D-821EE915A1DD}"/>
              </a:ext>
            </a:extLst>
          </p:cNvPr>
          <p:cNvSpPr txBox="1"/>
          <p:nvPr/>
        </p:nvSpPr>
        <p:spPr>
          <a:xfrm>
            <a:off x="1550895" y="5090625"/>
            <a:ext cx="1018227" cy="646331"/>
          </a:xfrm>
          <a:prstGeom prst="rect">
            <a:avLst/>
          </a:prstGeom>
          <a:noFill/>
        </p:spPr>
        <p:txBody>
          <a:bodyPr wrap="none" rtlCol="0">
            <a:spAutoFit/>
          </a:bodyPr>
          <a:lstStyle/>
          <a:p>
            <a:r>
              <a:rPr lang="en-US" b="1" dirty="0">
                <a:solidFill>
                  <a:schemeClr val="bg1"/>
                </a:solidFill>
              </a:rPr>
              <a:t>Kessler</a:t>
            </a:r>
          </a:p>
          <a:p>
            <a:r>
              <a:rPr lang="en-US" b="1" dirty="0">
                <a:solidFill>
                  <a:schemeClr val="bg1"/>
                </a:solidFill>
              </a:rPr>
              <a:t>Plaza</a:t>
            </a:r>
          </a:p>
        </p:txBody>
      </p:sp>
      <p:sp>
        <p:nvSpPr>
          <p:cNvPr id="16" name="TextBox 15">
            <a:extLst>
              <a:ext uri="{FF2B5EF4-FFF2-40B4-BE49-F238E27FC236}">
                <a16:creationId xmlns:a16="http://schemas.microsoft.com/office/drawing/2014/main" id="{4FEC863F-8B6A-409B-B57B-1A1352599EC4}"/>
              </a:ext>
            </a:extLst>
          </p:cNvPr>
          <p:cNvSpPr txBox="1"/>
          <p:nvPr/>
        </p:nvSpPr>
        <p:spPr>
          <a:xfrm>
            <a:off x="1579307" y="1444209"/>
            <a:ext cx="772969" cy="646331"/>
          </a:xfrm>
          <a:prstGeom prst="rect">
            <a:avLst/>
          </a:prstGeom>
          <a:noFill/>
        </p:spPr>
        <p:txBody>
          <a:bodyPr wrap="none" rtlCol="0">
            <a:spAutoFit/>
          </a:bodyPr>
          <a:lstStyle/>
          <a:p>
            <a:r>
              <a:rPr lang="en-US" sz="1200" b="1" dirty="0">
                <a:solidFill>
                  <a:schemeClr val="bg1"/>
                </a:solidFill>
              </a:rPr>
              <a:t>Stevens</a:t>
            </a:r>
          </a:p>
          <a:p>
            <a:r>
              <a:rPr lang="en-US" sz="1200" b="1" dirty="0">
                <a:solidFill>
                  <a:schemeClr val="bg1"/>
                </a:solidFill>
              </a:rPr>
              <a:t>Park</a:t>
            </a:r>
          </a:p>
          <a:p>
            <a:r>
              <a:rPr lang="en-US" sz="1200" b="1" dirty="0">
                <a:solidFill>
                  <a:schemeClr val="bg1"/>
                </a:solidFill>
              </a:rPr>
              <a:t>Village</a:t>
            </a:r>
          </a:p>
        </p:txBody>
      </p:sp>
      <p:sp>
        <p:nvSpPr>
          <p:cNvPr id="17" name="TextBox 16">
            <a:extLst>
              <a:ext uri="{FF2B5EF4-FFF2-40B4-BE49-F238E27FC236}">
                <a16:creationId xmlns:a16="http://schemas.microsoft.com/office/drawing/2014/main" id="{6342017C-B149-412E-9A27-2281B94BD6D7}"/>
              </a:ext>
            </a:extLst>
          </p:cNvPr>
          <p:cNvSpPr txBox="1"/>
          <p:nvPr/>
        </p:nvSpPr>
        <p:spPr>
          <a:xfrm>
            <a:off x="2897239" y="1933797"/>
            <a:ext cx="870751" cy="738664"/>
          </a:xfrm>
          <a:prstGeom prst="rect">
            <a:avLst/>
          </a:prstGeom>
          <a:noFill/>
        </p:spPr>
        <p:txBody>
          <a:bodyPr wrap="none" rtlCol="0">
            <a:spAutoFit/>
          </a:bodyPr>
          <a:lstStyle/>
          <a:p>
            <a:r>
              <a:rPr lang="en-US" sz="1400" b="1" dirty="0">
                <a:solidFill>
                  <a:schemeClr val="bg1"/>
                </a:solidFill>
              </a:rPr>
              <a:t>Stevens</a:t>
            </a:r>
          </a:p>
          <a:p>
            <a:r>
              <a:rPr lang="en-US" sz="1400" b="1" dirty="0">
                <a:solidFill>
                  <a:schemeClr val="bg1"/>
                </a:solidFill>
              </a:rPr>
              <a:t>Park</a:t>
            </a:r>
          </a:p>
          <a:p>
            <a:r>
              <a:rPr lang="en-US" sz="1400" b="1" dirty="0">
                <a:solidFill>
                  <a:schemeClr val="bg1"/>
                </a:solidFill>
              </a:rPr>
              <a:t>Estates</a:t>
            </a:r>
          </a:p>
        </p:txBody>
      </p:sp>
      <p:sp>
        <p:nvSpPr>
          <p:cNvPr id="18" name="TextBox 17">
            <a:extLst>
              <a:ext uri="{FF2B5EF4-FFF2-40B4-BE49-F238E27FC236}">
                <a16:creationId xmlns:a16="http://schemas.microsoft.com/office/drawing/2014/main" id="{76CBCA08-9A70-4988-8639-195735B6F9BB}"/>
              </a:ext>
            </a:extLst>
          </p:cNvPr>
          <p:cNvSpPr txBox="1"/>
          <p:nvPr/>
        </p:nvSpPr>
        <p:spPr>
          <a:xfrm>
            <a:off x="767969" y="5262081"/>
            <a:ext cx="748923" cy="461665"/>
          </a:xfrm>
          <a:prstGeom prst="rect">
            <a:avLst/>
          </a:prstGeom>
          <a:noFill/>
        </p:spPr>
        <p:txBody>
          <a:bodyPr wrap="none" rtlCol="0">
            <a:spAutoFit/>
          </a:bodyPr>
          <a:lstStyle/>
          <a:p>
            <a:r>
              <a:rPr lang="en-US" sz="1200" b="1" dirty="0">
                <a:solidFill>
                  <a:schemeClr val="bg1"/>
                </a:solidFill>
              </a:rPr>
              <a:t>Ravinia</a:t>
            </a:r>
          </a:p>
          <a:p>
            <a:r>
              <a:rPr lang="en-US" sz="1200" b="1" dirty="0">
                <a:solidFill>
                  <a:schemeClr val="bg1"/>
                </a:solidFill>
              </a:rPr>
              <a:t>Heights</a:t>
            </a:r>
          </a:p>
        </p:txBody>
      </p:sp>
      <p:sp>
        <p:nvSpPr>
          <p:cNvPr id="19" name="TextBox 18">
            <a:extLst>
              <a:ext uri="{FF2B5EF4-FFF2-40B4-BE49-F238E27FC236}">
                <a16:creationId xmlns:a16="http://schemas.microsoft.com/office/drawing/2014/main" id="{D3F72B8D-B161-473F-A04A-C80D63F0EA4C}"/>
              </a:ext>
            </a:extLst>
          </p:cNvPr>
          <p:cNvSpPr txBox="1"/>
          <p:nvPr/>
        </p:nvSpPr>
        <p:spPr>
          <a:xfrm>
            <a:off x="3549720" y="3041477"/>
            <a:ext cx="558166" cy="461665"/>
          </a:xfrm>
          <a:prstGeom prst="rect">
            <a:avLst/>
          </a:prstGeom>
          <a:noFill/>
        </p:spPr>
        <p:txBody>
          <a:bodyPr wrap="none" rtlCol="0">
            <a:spAutoFit/>
          </a:bodyPr>
          <a:lstStyle/>
          <a:p>
            <a:r>
              <a:rPr lang="en-US" sz="800" b="1" dirty="0">
                <a:solidFill>
                  <a:schemeClr val="bg1"/>
                </a:solidFill>
              </a:rPr>
              <a:t>Kessler</a:t>
            </a:r>
          </a:p>
          <a:p>
            <a:r>
              <a:rPr lang="en-US" sz="800" b="1" dirty="0">
                <a:solidFill>
                  <a:schemeClr val="bg1"/>
                </a:solidFill>
              </a:rPr>
              <a:t>Park</a:t>
            </a:r>
          </a:p>
          <a:p>
            <a:r>
              <a:rPr lang="en-US" sz="800" b="1" dirty="0">
                <a:solidFill>
                  <a:schemeClr val="bg1"/>
                </a:solidFill>
              </a:rPr>
              <a:t>United</a:t>
            </a:r>
          </a:p>
        </p:txBody>
      </p:sp>
    </p:spTree>
  </p:cSld>
  <p:clrMapOvr>
    <a:masterClrMapping/>
  </p:clrMapOvr>
  <p:transition spd="med" advClick="0" advTm="120000">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943D8A4-CB7B-4827-ACD7-D090E82FE32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buFontTx/>
              <a:buNone/>
            </a:pPr>
            <a:r>
              <a:rPr lang="en-US" altLang="en-US" sz="2200" b="1" i="1">
                <a:solidFill>
                  <a:schemeClr val="bg1"/>
                </a:solidFill>
              </a:rPr>
              <a:t> </a:t>
            </a:r>
          </a:p>
          <a:p>
            <a:pPr algn="r" eaLnBrk="1" hangingPunct="1">
              <a:spcBef>
                <a:spcPct val="0"/>
              </a:spcBef>
              <a:buFontTx/>
              <a:buNone/>
            </a:pPr>
            <a:endParaRPr lang="en-US" altLang="en-US" sz="2200" i="1">
              <a:solidFill>
                <a:schemeClr val="bg1"/>
              </a:solidFill>
              <a:latin typeface="Tahoma" panose="020B0604030504040204" pitchFamily="34" charset="0"/>
            </a:endParaRPr>
          </a:p>
        </p:txBody>
      </p:sp>
      <p:sp>
        <p:nvSpPr>
          <p:cNvPr id="37892" name="Rectangle 3">
            <a:extLst>
              <a:ext uri="{FF2B5EF4-FFF2-40B4-BE49-F238E27FC236}">
                <a16:creationId xmlns:a16="http://schemas.microsoft.com/office/drawing/2014/main" id="{481B689B-28D1-4650-A23C-7818A32920BB}"/>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1076" name="Rectangle 4">
            <a:extLst>
              <a:ext uri="{FF2B5EF4-FFF2-40B4-BE49-F238E27FC236}">
                <a16:creationId xmlns:a16="http://schemas.microsoft.com/office/drawing/2014/main" id="{605539BD-6673-4599-8DEA-6FCC1F6C3402}"/>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sp>
        <p:nvSpPr>
          <p:cNvPr id="4" name="Content Placeholder 3">
            <a:extLst>
              <a:ext uri="{FF2B5EF4-FFF2-40B4-BE49-F238E27FC236}">
                <a16:creationId xmlns:a16="http://schemas.microsoft.com/office/drawing/2014/main" id="{65BDD83C-AFE7-4CC9-88EF-8059A14FD856}"/>
              </a:ext>
            </a:extLst>
          </p:cNvPr>
          <p:cNvSpPr>
            <a:spLocks noGrp="1"/>
          </p:cNvSpPr>
          <p:nvPr>
            <p:ph sz="half" idx="2"/>
          </p:nvPr>
        </p:nvSpPr>
        <p:spPr>
          <a:xfrm>
            <a:off x="4648200" y="685800"/>
            <a:ext cx="4038600" cy="5440363"/>
          </a:xfrm>
        </p:spPr>
        <p:txBody>
          <a:bodyPr anchor="ctr"/>
          <a:lstStyle/>
          <a:p>
            <a:pPr marL="0" indent="0" algn="ctr">
              <a:buNone/>
              <a:defRPr/>
            </a:pPr>
            <a:r>
              <a:rPr lang="en-US" sz="6000" b="1" dirty="0"/>
              <a:t>How </a:t>
            </a:r>
          </a:p>
          <a:p>
            <a:pPr marL="0" indent="0" algn="ctr">
              <a:buNone/>
              <a:defRPr/>
            </a:pPr>
            <a:r>
              <a:rPr lang="en-US" sz="6000" b="1" dirty="0"/>
              <a:t>You Can Help</a:t>
            </a:r>
            <a:endParaRPr lang="en-US" sz="6000" dirty="0"/>
          </a:p>
        </p:txBody>
      </p:sp>
      <p:sp>
        <p:nvSpPr>
          <p:cNvPr id="8" name="Rectangle 7">
            <a:extLst>
              <a:ext uri="{FF2B5EF4-FFF2-40B4-BE49-F238E27FC236}">
                <a16:creationId xmlns:a16="http://schemas.microsoft.com/office/drawing/2014/main" id="{1415764D-B1AC-4A11-B0BB-42CE00FD57CF}"/>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55,000+ hours of Police Patrol</a:t>
            </a:r>
          </a:p>
        </p:txBody>
      </p:sp>
      <p:pic>
        <p:nvPicPr>
          <p:cNvPr id="9" name="Picture 11" descr="NOCUPP Logo1">
            <a:extLst>
              <a:ext uri="{FF2B5EF4-FFF2-40B4-BE49-F238E27FC236}">
                <a16:creationId xmlns:a16="http://schemas.microsoft.com/office/drawing/2014/main" id="{BA8F3F63-2BD5-4242-889E-7FAC895E717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8798" y="1600200"/>
            <a:ext cx="3616002" cy="355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343068"/>
      </p:ext>
    </p:extLst>
  </p:cSld>
  <p:clrMapOvr>
    <a:masterClrMapping/>
  </p:clrMapOvr>
  <p:transition spd="slow" advTm="30000">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BD6E6DC-7DE4-4F9E-BD5B-080BD2AB9B8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13315" name="Rectangle 3">
            <a:extLst>
              <a:ext uri="{FF2B5EF4-FFF2-40B4-BE49-F238E27FC236}">
                <a16:creationId xmlns:a16="http://schemas.microsoft.com/office/drawing/2014/main" id="{82725504-F440-4B22-A345-08598A4E1703}"/>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6196" name="Rectangle 4">
            <a:extLst>
              <a:ext uri="{FF2B5EF4-FFF2-40B4-BE49-F238E27FC236}">
                <a16:creationId xmlns:a16="http://schemas.microsoft.com/office/drawing/2014/main" id="{0D055D9C-8EC9-4E80-BC24-703BD400C8BA}"/>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How does it work?</a:t>
            </a:r>
            <a:r>
              <a:rPr lang="en-US" altLang="en-US" sz="3600" b="1" dirty="0">
                <a:solidFill>
                  <a:srgbClr val="006600"/>
                </a:solidFill>
              </a:rPr>
              <a:t> </a:t>
            </a:r>
          </a:p>
        </p:txBody>
      </p:sp>
      <p:sp>
        <p:nvSpPr>
          <p:cNvPr id="13317" name="Rectangle 5">
            <a:extLst>
              <a:ext uri="{FF2B5EF4-FFF2-40B4-BE49-F238E27FC236}">
                <a16:creationId xmlns:a16="http://schemas.microsoft.com/office/drawing/2014/main" id="{A506B854-1815-48F3-93B9-DC78FAC7E894}"/>
              </a:ext>
            </a:extLst>
          </p:cNvPr>
          <p:cNvSpPr>
            <a:spLocks noGrp="1" noChangeArrowheads="1"/>
          </p:cNvSpPr>
          <p:nvPr>
            <p:ph type="body" idx="1"/>
          </p:nvPr>
        </p:nvSpPr>
        <p:spPr>
          <a:xfrm>
            <a:off x="497554" y="1650698"/>
            <a:ext cx="4353073" cy="3520259"/>
          </a:xfrm>
        </p:spPr>
        <p:txBody>
          <a:bodyPr anchor="ctr"/>
          <a:lstStyle/>
          <a:p>
            <a:pPr eaLnBrk="1" hangingPunct="1">
              <a:buFontTx/>
              <a:buNone/>
            </a:pPr>
            <a:r>
              <a:rPr lang="en-US" altLang="en-US" sz="3600" dirty="0"/>
              <a:t>Members</a:t>
            </a:r>
          </a:p>
          <a:p>
            <a:pPr eaLnBrk="1" hangingPunct="1">
              <a:buFontTx/>
              <a:buNone/>
            </a:pPr>
            <a:r>
              <a:rPr lang="en-US" altLang="en-US" sz="3600" dirty="0"/>
              <a:t>Provide</a:t>
            </a:r>
          </a:p>
          <a:p>
            <a:pPr eaLnBrk="1" hangingPunct="1">
              <a:buFontTx/>
              <a:buNone/>
            </a:pPr>
            <a:r>
              <a:rPr lang="en-US" altLang="en-US" sz="3600" dirty="0"/>
              <a:t>Resources</a:t>
            </a:r>
          </a:p>
          <a:p>
            <a:pPr eaLnBrk="1" hangingPunct="1">
              <a:buFontTx/>
              <a:buNone/>
            </a:pPr>
            <a:r>
              <a:rPr lang="en-US" altLang="en-US" sz="3600" dirty="0"/>
              <a:t>through</a:t>
            </a:r>
          </a:p>
          <a:p>
            <a:pPr eaLnBrk="1" hangingPunct="1">
              <a:buFontTx/>
              <a:buNone/>
            </a:pPr>
            <a:r>
              <a:rPr lang="en-US" altLang="en-US" sz="3600" dirty="0"/>
              <a:t>Membership </a:t>
            </a:r>
          </a:p>
          <a:p>
            <a:pPr eaLnBrk="1" hangingPunct="1">
              <a:buFontTx/>
              <a:buNone/>
            </a:pPr>
            <a:r>
              <a:rPr lang="en-US" altLang="en-US" sz="3600" dirty="0"/>
              <a:t>Dues to </a:t>
            </a:r>
          </a:p>
          <a:p>
            <a:pPr eaLnBrk="1" hangingPunct="1">
              <a:buFontTx/>
              <a:buNone/>
            </a:pPr>
            <a:r>
              <a:rPr lang="en-US" altLang="en-US" sz="3600" dirty="0"/>
              <a:t>Patrol Fund</a:t>
            </a:r>
          </a:p>
        </p:txBody>
      </p:sp>
      <p:graphicFrame>
        <p:nvGraphicFramePr>
          <p:cNvPr id="6" name="Chart 5">
            <a:extLst>
              <a:ext uri="{FF2B5EF4-FFF2-40B4-BE49-F238E27FC236}">
                <a16:creationId xmlns:a16="http://schemas.microsoft.com/office/drawing/2014/main" id="{FC060AFC-226B-458E-9E41-EADF47632166}"/>
              </a:ext>
            </a:extLst>
          </p:cNvPr>
          <p:cNvGraphicFramePr/>
          <p:nvPr>
            <p:extLst>
              <p:ext uri="{D42A27DB-BD31-4B8C-83A1-F6EECF244321}">
                <p14:modId xmlns:p14="http://schemas.microsoft.com/office/powerpoint/2010/main" val="581350979"/>
              </p:ext>
            </p:extLst>
          </p:nvPr>
        </p:nvGraphicFramePr>
        <p:xfrm>
          <a:off x="4711849" y="838202"/>
          <a:ext cx="4238513" cy="4841836"/>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7">
            <a:extLst>
              <a:ext uri="{FF2B5EF4-FFF2-40B4-BE49-F238E27FC236}">
                <a16:creationId xmlns:a16="http://schemas.microsoft.com/office/drawing/2014/main" id="{51C70F84-BA13-4764-9AAD-C3DC463F943C}"/>
              </a:ext>
            </a:extLst>
          </p:cNvPr>
          <p:cNvSpPr>
            <a:spLocks noChangeArrowheads="1"/>
          </p:cNvSpPr>
          <p:nvPr/>
        </p:nvSpPr>
        <p:spPr bwMode="auto">
          <a:xfrm>
            <a:off x="12700" y="6294438"/>
            <a:ext cx="7999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Uniformed DPD officers in DPD patrol cars</a:t>
            </a:r>
          </a:p>
        </p:txBody>
      </p:sp>
      <p:sp>
        <p:nvSpPr>
          <p:cNvPr id="11" name="AutoShape 12">
            <a:extLst>
              <a:ext uri="{FF2B5EF4-FFF2-40B4-BE49-F238E27FC236}">
                <a16:creationId xmlns:a16="http://schemas.microsoft.com/office/drawing/2014/main" id="{FDCF602A-4E24-47BF-A8B1-B90BBFD76C0F}"/>
              </a:ext>
            </a:extLst>
          </p:cNvPr>
          <p:cNvSpPr>
            <a:spLocks noChangeArrowheads="1"/>
          </p:cNvSpPr>
          <p:nvPr/>
        </p:nvSpPr>
        <p:spPr bwMode="auto">
          <a:xfrm>
            <a:off x="3602190" y="3259120"/>
            <a:ext cx="1501775" cy="7842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 name="TextBox 2">
            <a:extLst>
              <a:ext uri="{FF2B5EF4-FFF2-40B4-BE49-F238E27FC236}">
                <a16:creationId xmlns:a16="http://schemas.microsoft.com/office/drawing/2014/main" id="{9DC24087-4076-4127-B583-C2227B2CB5C2}"/>
              </a:ext>
            </a:extLst>
          </p:cNvPr>
          <p:cNvSpPr txBox="1"/>
          <p:nvPr/>
        </p:nvSpPr>
        <p:spPr>
          <a:xfrm>
            <a:off x="1698354" y="5832440"/>
            <a:ext cx="4628190" cy="369332"/>
          </a:xfrm>
          <a:prstGeom prst="rect">
            <a:avLst/>
          </a:prstGeom>
          <a:noFill/>
        </p:spPr>
        <p:txBody>
          <a:bodyPr wrap="none" rtlCol="0">
            <a:spAutoFit/>
          </a:bodyPr>
          <a:lstStyle/>
          <a:p>
            <a:r>
              <a:rPr lang="en-US" altLang="en-US" sz="1800" b="1" i="1" dirty="0"/>
              <a:t>More subscribers = more hours of patrol</a:t>
            </a:r>
          </a:p>
        </p:txBody>
      </p:sp>
    </p:spTree>
    <p:extLst>
      <p:ext uri="{BB962C8B-B14F-4D97-AF65-F5344CB8AC3E}">
        <p14:creationId xmlns:p14="http://schemas.microsoft.com/office/powerpoint/2010/main" val="1750025752"/>
      </p:ext>
    </p:extLst>
  </p:cSld>
  <p:clrMapOvr>
    <a:masterClrMapping/>
  </p:clrMapOvr>
  <p:transition spd="med" advClick="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DBA9BE7-7AA5-4BCF-B050-0C44DE2E7C02}"/>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400" b="1" dirty="0">
              <a:solidFill>
                <a:schemeClr val="bg1"/>
              </a:solidFill>
            </a:endParaRPr>
          </a:p>
        </p:txBody>
      </p:sp>
      <p:sp>
        <p:nvSpPr>
          <p:cNvPr id="33795" name="Rectangle 3">
            <a:extLst>
              <a:ext uri="{FF2B5EF4-FFF2-40B4-BE49-F238E27FC236}">
                <a16:creationId xmlns:a16="http://schemas.microsoft.com/office/drawing/2014/main" id="{8020418B-843F-4132-BB64-E223A49ABF84}"/>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9572" name="Rectangle 4">
            <a:extLst>
              <a:ext uri="{FF2B5EF4-FFF2-40B4-BE49-F238E27FC236}">
                <a16:creationId xmlns:a16="http://schemas.microsoft.com/office/drawing/2014/main" id="{1FC0F40F-7F70-428C-AFF0-FD149352717B}"/>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How to join?</a:t>
            </a:r>
            <a:r>
              <a:rPr lang="en-US" altLang="en-US" sz="3600" b="1" dirty="0">
                <a:solidFill>
                  <a:srgbClr val="006600"/>
                </a:solidFill>
              </a:rPr>
              <a:t> </a:t>
            </a:r>
          </a:p>
        </p:txBody>
      </p:sp>
      <p:sp>
        <p:nvSpPr>
          <p:cNvPr id="33797" name="Rectangle 5">
            <a:extLst>
              <a:ext uri="{FF2B5EF4-FFF2-40B4-BE49-F238E27FC236}">
                <a16:creationId xmlns:a16="http://schemas.microsoft.com/office/drawing/2014/main" id="{E9BE77AF-69B3-47AC-8E64-7A604185C559}"/>
              </a:ext>
            </a:extLst>
          </p:cNvPr>
          <p:cNvSpPr>
            <a:spLocks noGrp="1" noChangeArrowheads="1"/>
          </p:cNvSpPr>
          <p:nvPr>
            <p:ph type="body" idx="1"/>
          </p:nvPr>
        </p:nvSpPr>
        <p:spPr>
          <a:xfrm>
            <a:off x="380999" y="696913"/>
            <a:ext cx="8537089" cy="4525962"/>
          </a:xfrm>
        </p:spPr>
        <p:txBody>
          <a:bodyPr/>
          <a:lstStyle/>
          <a:p>
            <a:pPr eaLnBrk="1" hangingPunct="1">
              <a:lnSpc>
                <a:spcPct val="90000"/>
              </a:lnSpc>
              <a:buFontTx/>
              <a:buNone/>
            </a:pPr>
            <a:r>
              <a:rPr lang="en-US" altLang="en-US" dirty="0"/>
              <a:t>NOCUPP area residents – 2 Options</a:t>
            </a:r>
          </a:p>
          <a:p>
            <a:pPr eaLnBrk="1" hangingPunct="1">
              <a:lnSpc>
                <a:spcPct val="90000"/>
              </a:lnSpc>
              <a:spcBef>
                <a:spcPts val="1500"/>
              </a:spcBef>
            </a:pPr>
            <a:r>
              <a:rPr lang="en-US" altLang="en-US" sz="3000" dirty="0"/>
              <a:t>Option 1: Mail property form &amp; payment</a:t>
            </a:r>
          </a:p>
          <a:p>
            <a:pPr eaLnBrk="1" hangingPunct="1">
              <a:lnSpc>
                <a:spcPct val="90000"/>
              </a:lnSpc>
              <a:spcBef>
                <a:spcPts val="1500"/>
              </a:spcBef>
            </a:pPr>
            <a:r>
              <a:rPr lang="en-US" altLang="en-US" sz="3000" dirty="0"/>
              <a:t>Option 2: Sign up via website using PayPal</a:t>
            </a:r>
          </a:p>
          <a:p>
            <a:pPr lvl="1">
              <a:spcBef>
                <a:spcPts val="1500"/>
              </a:spcBef>
            </a:pPr>
            <a:r>
              <a:rPr lang="en-US" altLang="en-US" i="1" dirty="0">
                <a:solidFill>
                  <a:srgbClr val="0000FF"/>
                </a:solidFill>
              </a:rPr>
              <a:t>www.nocupp.org </a:t>
            </a:r>
          </a:p>
          <a:p>
            <a:pPr lvl="1">
              <a:spcBef>
                <a:spcPts val="1500"/>
              </a:spcBef>
            </a:pPr>
            <a:r>
              <a:rPr lang="en-US" altLang="en-US" dirty="0"/>
              <a:t>We now offer </a:t>
            </a:r>
            <a:r>
              <a:rPr lang="en-US" altLang="en-US" i="1" dirty="0">
                <a:solidFill>
                  <a:srgbClr val="0000FF"/>
                </a:solidFill>
              </a:rPr>
              <a:t>Automatic Renewal</a:t>
            </a:r>
          </a:p>
          <a:p>
            <a:pPr marL="0" indent="0" algn="ctr">
              <a:spcBef>
                <a:spcPts val="1500"/>
              </a:spcBef>
              <a:buNone/>
            </a:pPr>
            <a:r>
              <a:rPr lang="en-US" altLang="en-US" sz="2800" b="1" i="1" dirty="0"/>
              <a:t>          $182.50 for 6 months / $365 annual</a:t>
            </a:r>
            <a:r>
              <a:rPr lang="en-US" altLang="en-US" sz="2800" b="1" i="1" dirty="0">
                <a:solidFill>
                  <a:schemeClr val="bg1"/>
                </a:solidFill>
              </a:rPr>
              <a:t>/ $365 for 1 year</a:t>
            </a:r>
            <a:r>
              <a:rPr lang="en-US" altLang="en-US" sz="3200" b="1" dirty="0">
                <a:solidFill>
                  <a:schemeClr val="bg1"/>
                </a:solidFill>
              </a:rPr>
              <a:t> </a:t>
            </a:r>
          </a:p>
          <a:p>
            <a:pPr eaLnBrk="1" hangingPunct="1">
              <a:lnSpc>
                <a:spcPct val="90000"/>
              </a:lnSpc>
              <a:spcBef>
                <a:spcPts val="1500"/>
              </a:spcBef>
            </a:pPr>
            <a:endParaRPr lang="en-US" altLang="en-US" b="1" i="1" dirty="0">
              <a:solidFill>
                <a:srgbClr val="0000FF"/>
              </a:solidFill>
              <a:latin typeface="Century Gothic" panose="020B0502020202020204" pitchFamily="34" charset="0"/>
            </a:endParaRPr>
          </a:p>
          <a:p>
            <a:pPr lvl="1" eaLnBrk="1" hangingPunct="1">
              <a:lnSpc>
                <a:spcPct val="90000"/>
              </a:lnSpc>
              <a:spcBef>
                <a:spcPts val="1800"/>
              </a:spcBef>
            </a:pPr>
            <a:endParaRPr lang="en-US" altLang="en-US" sz="1600" b="1" i="1" dirty="0">
              <a:latin typeface="Century Gothic" panose="020B0502020202020204" pitchFamily="34" charset="0"/>
            </a:endParaRPr>
          </a:p>
        </p:txBody>
      </p:sp>
      <p:pic>
        <p:nvPicPr>
          <p:cNvPr id="33798" name="Picture 1">
            <a:extLst>
              <a:ext uri="{FF2B5EF4-FFF2-40B4-BE49-F238E27FC236}">
                <a16:creationId xmlns:a16="http://schemas.microsoft.com/office/drawing/2014/main" id="{CD1E82EC-9CA0-48EC-BA9A-DCF5799126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8088" y="3949700"/>
            <a:ext cx="665162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A0DBD70-3A1C-4C60-BC0C-9CD3D5D3F96D}"/>
              </a:ext>
            </a:extLst>
          </p:cNvPr>
          <p:cNvSpPr>
            <a:spLocks noChangeArrowheads="1"/>
          </p:cNvSpPr>
          <p:nvPr/>
        </p:nvSpPr>
        <p:spPr bwMode="auto">
          <a:xfrm>
            <a:off x="12700" y="6294438"/>
            <a:ext cx="59894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64,000+ Vacation Watches</a:t>
            </a:r>
          </a:p>
        </p:txBody>
      </p:sp>
    </p:spTree>
  </p:cSld>
  <p:clrMapOvr>
    <a:masterClrMapping/>
  </p:clrMapOvr>
  <p:transition spd="slow" advClick="0" advTm="120000">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DECC19D-C7DD-4D49-A545-22F27CFAF492}"/>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buFontTx/>
              <a:buNone/>
            </a:pPr>
            <a:endParaRPr lang="en-US" altLang="en-US" sz="2400" b="1">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35843" name="Rectangle 3">
            <a:extLst>
              <a:ext uri="{FF2B5EF4-FFF2-40B4-BE49-F238E27FC236}">
                <a16:creationId xmlns:a16="http://schemas.microsoft.com/office/drawing/2014/main" id="{1C3717E6-022B-4F2B-B2D1-C3A11C73FA4E}"/>
              </a:ext>
            </a:extLst>
          </p:cNvPr>
          <p:cNvSpPr>
            <a:spLocks noChangeArrowheads="1"/>
          </p:cNvSpPr>
          <p:nvPr/>
        </p:nvSpPr>
        <p:spPr bwMode="auto">
          <a:xfrm>
            <a:off x="-75304"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9572" name="Rectangle 4">
            <a:extLst>
              <a:ext uri="{FF2B5EF4-FFF2-40B4-BE49-F238E27FC236}">
                <a16:creationId xmlns:a16="http://schemas.microsoft.com/office/drawing/2014/main" id="{8044F1DE-F63E-47EA-8628-D3E46846C783}"/>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Thanks to our Sponsors &amp; Partners!</a:t>
            </a:r>
            <a:endParaRPr lang="en-US" altLang="en-US" sz="3600" b="1" dirty="0">
              <a:solidFill>
                <a:srgbClr val="006600"/>
              </a:solidFill>
            </a:endParaRPr>
          </a:p>
        </p:txBody>
      </p:sp>
      <p:pic>
        <p:nvPicPr>
          <p:cNvPr id="35845" name="Picture 4">
            <a:extLst>
              <a:ext uri="{FF2B5EF4-FFF2-40B4-BE49-F238E27FC236}">
                <a16:creationId xmlns:a16="http://schemas.microsoft.com/office/drawing/2014/main" id="{F815D1F3-9524-4D8E-BB6A-BA558045CF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2038" y="757238"/>
            <a:ext cx="1847850" cy="2476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6" name="Picture 5">
            <a:extLst>
              <a:ext uri="{FF2B5EF4-FFF2-40B4-BE49-F238E27FC236}">
                <a16:creationId xmlns:a16="http://schemas.microsoft.com/office/drawing/2014/main" id="{73F72246-8F12-43F9-841E-534F19D9B3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2193925"/>
            <a:ext cx="3133725" cy="8953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7" name="Picture 6">
            <a:extLst>
              <a:ext uri="{FF2B5EF4-FFF2-40B4-BE49-F238E27FC236}">
                <a16:creationId xmlns:a16="http://schemas.microsoft.com/office/drawing/2014/main" id="{43B15640-8EB8-41F3-B1E1-EA936D4C03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6925" y="2387600"/>
            <a:ext cx="2409825" cy="16478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8" name="Picture 7">
            <a:extLst>
              <a:ext uri="{FF2B5EF4-FFF2-40B4-BE49-F238E27FC236}">
                <a16:creationId xmlns:a16="http://schemas.microsoft.com/office/drawing/2014/main" id="{FC7F3D3D-7F3B-4437-894F-A021B47BF28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13" y="3416300"/>
            <a:ext cx="3146425" cy="9286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9494BE0-FD2B-4647-8402-E06BF2364E7F}"/>
              </a:ext>
            </a:extLst>
          </p:cNvPr>
          <p:cNvSpPr>
            <a:spLocks noChangeArrowheads="1"/>
          </p:cNvSpPr>
          <p:nvPr/>
        </p:nvSpPr>
        <p:spPr bwMode="auto">
          <a:xfrm>
            <a:off x="12700" y="6294438"/>
            <a:ext cx="7999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Uniformed DPD officers in DPD patrol cars</a:t>
            </a:r>
          </a:p>
        </p:txBody>
      </p:sp>
      <p:pic>
        <p:nvPicPr>
          <p:cNvPr id="1026" name="Picture 2" descr="Cadence Bank">
            <a:extLst>
              <a:ext uri="{FF2B5EF4-FFF2-40B4-BE49-F238E27FC236}">
                <a16:creationId xmlns:a16="http://schemas.microsoft.com/office/drawing/2014/main" id="{E03D2D1E-20C5-4129-AC15-2F09549EFD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869" y="4819254"/>
            <a:ext cx="4721653" cy="1102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20000">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943D8A4-CB7B-4827-ACD7-D090E82FE32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buFontTx/>
              <a:buNone/>
            </a:pPr>
            <a:r>
              <a:rPr lang="en-US" altLang="en-US" sz="2200" b="1" i="1">
                <a:solidFill>
                  <a:schemeClr val="bg1"/>
                </a:solidFill>
              </a:rPr>
              <a:t> </a:t>
            </a:r>
          </a:p>
          <a:p>
            <a:pPr algn="r" eaLnBrk="1" hangingPunct="1">
              <a:spcBef>
                <a:spcPct val="0"/>
              </a:spcBef>
              <a:buFontTx/>
              <a:buNone/>
            </a:pPr>
            <a:endParaRPr lang="en-US" altLang="en-US" sz="2200" i="1">
              <a:solidFill>
                <a:schemeClr val="bg1"/>
              </a:solidFill>
              <a:latin typeface="Tahoma" panose="020B0604030504040204" pitchFamily="34" charset="0"/>
            </a:endParaRPr>
          </a:p>
        </p:txBody>
      </p:sp>
      <p:sp>
        <p:nvSpPr>
          <p:cNvPr id="37892" name="Rectangle 3">
            <a:extLst>
              <a:ext uri="{FF2B5EF4-FFF2-40B4-BE49-F238E27FC236}">
                <a16:creationId xmlns:a16="http://schemas.microsoft.com/office/drawing/2014/main" id="{481B689B-28D1-4650-A23C-7818A32920BB}"/>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1076" name="Rectangle 4">
            <a:extLst>
              <a:ext uri="{FF2B5EF4-FFF2-40B4-BE49-F238E27FC236}">
                <a16:creationId xmlns:a16="http://schemas.microsoft.com/office/drawing/2014/main" id="{605539BD-6673-4599-8DEA-6FCC1F6C3402}"/>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sp>
        <p:nvSpPr>
          <p:cNvPr id="4" name="Content Placeholder 3">
            <a:extLst>
              <a:ext uri="{FF2B5EF4-FFF2-40B4-BE49-F238E27FC236}">
                <a16:creationId xmlns:a16="http://schemas.microsoft.com/office/drawing/2014/main" id="{65BDD83C-AFE7-4CC9-88EF-8059A14FD856}"/>
              </a:ext>
            </a:extLst>
          </p:cNvPr>
          <p:cNvSpPr>
            <a:spLocks noGrp="1"/>
          </p:cNvSpPr>
          <p:nvPr>
            <p:ph sz="half" idx="2"/>
          </p:nvPr>
        </p:nvSpPr>
        <p:spPr>
          <a:xfrm>
            <a:off x="4648200" y="685800"/>
            <a:ext cx="4038600" cy="5440363"/>
          </a:xfrm>
        </p:spPr>
        <p:txBody>
          <a:bodyPr anchor="ctr"/>
          <a:lstStyle/>
          <a:p>
            <a:pPr marL="0" indent="0" algn="ctr">
              <a:buNone/>
              <a:defRPr/>
            </a:pPr>
            <a:r>
              <a:rPr lang="en-US" sz="6000" b="1" dirty="0"/>
              <a:t>Into the Future!</a:t>
            </a:r>
            <a:endParaRPr lang="en-US" sz="6000" dirty="0"/>
          </a:p>
        </p:txBody>
      </p:sp>
      <p:sp>
        <p:nvSpPr>
          <p:cNvPr id="8" name="Rectangle 7">
            <a:extLst>
              <a:ext uri="{FF2B5EF4-FFF2-40B4-BE49-F238E27FC236}">
                <a16:creationId xmlns:a16="http://schemas.microsoft.com/office/drawing/2014/main" id="{1415764D-B1AC-4A11-B0BB-42CE00FD57CF}"/>
              </a:ext>
            </a:extLst>
          </p:cNvPr>
          <p:cNvSpPr>
            <a:spLocks noChangeArrowheads="1"/>
          </p:cNvSpPr>
          <p:nvPr/>
        </p:nvSpPr>
        <p:spPr bwMode="auto">
          <a:xfrm>
            <a:off x="12700" y="6294438"/>
            <a:ext cx="7060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Faster Responses to Calls for Help</a:t>
            </a:r>
          </a:p>
        </p:txBody>
      </p:sp>
      <p:pic>
        <p:nvPicPr>
          <p:cNvPr id="9" name="Picture 11" descr="NOCUPP Logo1">
            <a:extLst>
              <a:ext uri="{FF2B5EF4-FFF2-40B4-BE49-F238E27FC236}">
                <a16:creationId xmlns:a16="http://schemas.microsoft.com/office/drawing/2014/main" id="{BA8F3F63-2BD5-4242-889E-7FAC895E717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8798" y="1600200"/>
            <a:ext cx="3616002" cy="355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016185"/>
      </p:ext>
    </p:extLst>
  </p:cSld>
  <p:clrMapOvr>
    <a:masterClrMapping/>
  </p:clrMapOvr>
  <p:transition spd="slow" advTm="20000">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B336294-BC48-4D3A-88F7-43043DFA8B0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p:txBody>
      </p:sp>
      <p:sp>
        <p:nvSpPr>
          <p:cNvPr id="5123" name="Rectangle 3">
            <a:extLst>
              <a:ext uri="{FF2B5EF4-FFF2-40B4-BE49-F238E27FC236}">
                <a16:creationId xmlns:a16="http://schemas.microsoft.com/office/drawing/2014/main" id="{661DA3D4-F5DE-4B26-8D0E-396DBE7F1CC6}"/>
              </a:ext>
            </a:extLst>
          </p:cNvPr>
          <p:cNvSpPr>
            <a:spLocks noChangeArrowheads="1"/>
          </p:cNvSpPr>
          <p:nvPr/>
        </p:nvSpPr>
        <p:spPr bwMode="auto">
          <a:xfrm>
            <a:off x="0" y="-4762"/>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2404" name="Rectangle 4">
            <a:extLst>
              <a:ext uri="{FF2B5EF4-FFF2-40B4-BE49-F238E27FC236}">
                <a16:creationId xmlns:a16="http://schemas.microsoft.com/office/drawing/2014/main" id="{A90F808C-F5C7-438E-9DFB-69AF9EDBBE47}"/>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What does NOCUPP do?</a:t>
            </a:r>
            <a:r>
              <a:rPr lang="en-US" altLang="en-US" sz="3600" b="1" dirty="0">
                <a:solidFill>
                  <a:srgbClr val="006600"/>
                </a:solidFill>
              </a:rPr>
              <a:t> </a:t>
            </a:r>
          </a:p>
        </p:txBody>
      </p:sp>
      <p:sp>
        <p:nvSpPr>
          <p:cNvPr id="5125" name="Rectangle 10">
            <a:extLst>
              <a:ext uri="{FF2B5EF4-FFF2-40B4-BE49-F238E27FC236}">
                <a16:creationId xmlns:a16="http://schemas.microsoft.com/office/drawing/2014/main" id="{9F3E2CA3-F93C-4714-99EA-3A751FCA17DC}"/>
              </a:ext>
            </a:extLst>
          </p:cNvPr>
          <p:cNvSpPr>
            <a:spLocks noGrp="1" noChangeArrowheads="1"/>
          </p:cNvSpPr>
          <p:nvPr>
            <p:ph type="body" idx="1"/>
          </p:nvPr>
        </p:nvSpPr>
        <p:spPr>
          <a:xfrm>
            <a:off x="609600" y="762000"/>
            <a:ext cx="8229600" cy="4525963"/>
          </a:xfrm>
        </p:spPr>
        <p:txBody>
          <a:bodyPr/>
          <a:lstStyle/>
          <a:p>
            <a:pPr algn="ctr" eaLnBrk="1" hangingPunct="1">
              <a:buFontTx/>
              <a:buNone/>
            </a:pPr>
            <a:r>
              <a:rPr lang="en-US" altLang="en-US" sz="2800" dirty="0"/>
              <a:t>Dallas Police Department</a:t>
            </a:r>
          </a:p>
          <a:p>
            <a:pPr algn="ctr" eaLnBrk="1" hangingPunct="1">
              <a:buFontTx/>
              <a:buNone/>
            </a:pPr>
            <a:r>
              <a:rPr lang="en-US" altLang="en-US" sz="2800" i="1" dirty="0"/>
              <a:t>Expanded Neighborhood Patrol (ENP) Program</a:t>
            </a:r>
          </a:p>
          <a:p>
            <a:pPr lvl="2" eaLnBrk="1" hangingPunct="1"/>
            <a:r>
              <a:rPr lang="en-US" altLang="en-US" i="1" dirty="0"/>
              <a:t>Off-duty Dallas Police officers</a:t>
            </a:r>
          </a:p>
          <a:p>
            <a:pPr lvl="2" eaLnBrk="1" hangingPunct="1"/>
            <a:r>
              <a:rPr lang="en-US" altLang="en-US" i="1" dirty="0"/>
              <a:t>Marked Dallas Police car</a:t>
            </a:r>
          </a:p>
          <a:p>
            <a:pPr lvl="2" eaLnBrk="1" hangingPunct="1"/>
            <a:r>
              <a:rPr lang="en-US" altLang="en-US" i="1" dirty="0"/>
              <a:t>Patrol our member neighborhoods </a:t>
            </a:r>
          </a:p>
          <a:p>
            <a:pPr lvl="2" eaLnBrk="1" hangingPunct="1"/>
            <a:r>
              <a:rPr lang="en-US" altLang="en-US" i="1" dirty="0"/>
              <a:t>Current membership funds ~14 hours of patrol/day</a:t>
            </a:r>
          </a:p>
          <a:p>
            <a:pPr eaLnBrk="1" hangingPunct="1"/>
            <a:endParaRPr lang="en-US" altLang="en-US" sz="2800" dirty="0">
              <a:latin typeface="Century Gothic" panose="020B0502020202020204" pitchFamily="34" charset="0"/>
            </a:endParaRPr>
          </a:p>
        </p:txBody>
      </p:sp>
      <p:pic>
        <p:nvPicPr>
          <p:cNvPr id="5126" name="Picture 8" descr="NOCUPP website 2012-1426">
            <a:extLst>
              <a:ext uri="{FF2B5EF4-FFF2-40B4-BE49-F238E27FC236}">
                <a16:creationId xmlns:a16="http://schemas.microsoft.com/office/drawing/2014/main" id="{20598CA2-844E-4D41-9355-33C9BC5B6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7375"/>
            <a:ext cx="91440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E974788-729B-4697-8483-95DFF4366B0E}"/>
              </a:ext>
            </a:extLst>
          </p:cNvPr>
          <p:cNvSpPr>
            <a:spLocks noChangeArrowheads="1"/>
          </p:cNvSpPr>
          <p:nvPr/>
        </p:nvSpPr>
        <p:spPr bwMode="auto">
          <a:xfrm>
            <a:off x="0" y="5567700"/>
            <a:ext cx="9144000" cy="685800"/>
          </a:xfrm>
          <a:prstGeom prst="rect">
            <a:avLst/>
          </a:prstGeom>
          <a:noFill/>
          <a:ln w="9525">
            <a:no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buFontTx/>
              <a:buNone/>
            </a:pPr>
            <a:r>
              <a:rPr lang="en-US" altLang="en-US" sz="2400" b="1" i="1" dirty="0">
                <a:solidFill>
                  <a:schemeClr val="bg1"/>
                </a:solidFill>
              </a:rPr>
              <a:t>Dedicated protection</a:t>
            </a: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9" name="Rectangle 7">
            <a:extLst>
              <a:ext uri="{FF2B5EF4-FFF2-40B4-BE49-F238E27FC236}">
                <a16:creationId xmlns:a16="http://schemas.microsoft.com/office/drawing/2014/main" id="{F4E8A66A-67C1-4A87-BC5C-DFCAF1E7F7FA}"/>
              </a:ext>
            </a:extLst>
          </p:cNvPr>
          <p:cNvSpPr>
            <a:spLocks noChangeArrowheads="1"/>
          </p:cNvSpPr>
          <p:nvPr/>
        </p:nvSpPr>
        <p:spPr bwMode="auto">
          <a:xfrm>
            <a:off x="12700" y="6294438"/>
            <a:ext cx="64652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More members means more Police Patrol</a:t>
            </a:r>
          </a:p>
        </p:txBody>
      </p:sp>
    </p:spTree>
    <p:extLst>
      <p:ext uri="{BB962C8B-B14F-4D97-AF65-F5344CB8AC3E}">
        <p14:creationId xmlns:p14="http://schemas.microsoft.com/office/powerpoint/2010/main" val="2107538194"/>
      </p:ext>
    </p:extLst>
  </p:cSld>
  <p:clrMapOvr>
    <a:masterClrMapping/>
  </p:clrMapOvr>
  <p:transition spd="slow" advTm="12000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B336294-BC48-4D3A-88F7-43043DFA8B0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p:txBody>
      </p:sp>
      <p:sp>
        <p:nvSpPr>
          <p:cNvPr id="5123" name="Rectangle 3">
            <a:extLst>
              <a:ext uri="{FF2B5EF4-FFF2-40B4-BE49-F238E27FC236}">
                <a16:creationId xmlns:a16="http://schemas.microsoft.com/office/drawing/2014/main" id="{661DA3D4-F5DE-4B26-8D0E-396DBE7F1CC6}"/>
              </a:ext>
            </a:extLst>
          </p:cNvPr>
          <p:cNvSpPr>
            <a:spLocks noChangeArrowheads="1"/>
          </p:cNvSpPr>
          <p:nvPr/>
        </p:nvSpPr>
        <p:spPr bwMode="auto">
          <a:xfrm>
            <a:off x="0" y="-4762"/>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2404" name="Rectangle 4">
            <a:extLst>
              <a:ext uri="{FF2B5EF4-FFF2-40B4-BE49-F238E27FC236}">
                <a16:creationId xmlns:a16="http://schemas.microsoft.com/office/drawing/2014/main" id="{A90F808C-F5C7-438E-9DFB-69AF9EDBBE47}"/>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Where does NOCUPP go from here?</a:t>
            </a:r>
            <a:r>
              <a:rPr lang="en-US" altLang="en-US" sz="3600" b="1" dirty="0">
                <a:solidFill>
                  <a:srgbClr val="006600"/>
                </a:solidFill>
              </a:rPr>
              <a:t> </a:t>
            </a:r>
          </a:p>
        </p:txBody>
      </p:sp>
      <p:sp>
        <p:nvSpPr>
          <p:cNvPr id="5125" name="Rectangle 10">
            <a:extLst>
              <a:ext uri="{FF2B5EF4-FFF2-40B4-BE49-F238E27FC236}">
                <a16:creationId xmlns:a16="http://schemas.microsoft.com/office/drawing/2014/main" id="{9F3E2CA3-F93C-4714-99EA-3A751FCA17DC}"/>
              </a:ext>
            </a:extLst>
          </p:cNvPr>
          <p:cNvSpPr>
            <a:spLocks noGrp="1" noChangeArrowheads="1"/>
          </p:cNvSpPr>
          <p:nvPr>
            <p:ph type="body" idx="1"/>
          </p:nvPr>
        </p:nvSpPr>
        <p:spPr>
          <a:xfrm>
            <a:off x="609600" y="1033669"/>
            <a:ext cx="7699513" cy="5138529"/>
          </a:xfrm>
        </p:spPr>
        <p:txBody>
          <a:bodyPr anchor="t"/>
          <a:lstStyle/>
          <a:p>
            <a:pPr marL="0" indent="0">
              <a:lnSpc>
                <a:spcPct val="100000"/>
              </a:lnSpc>
              <a:spcBef>
                <a:spcPts val="0"/>
              </a:spcBef>
              <a:buNone/>
            </a:pPr>
            <a:r>
              <a:rPr lang="en-US" sz="2000" dirty="0">
                <a:solidFill>
                  <a:srgbClr val="000000"/>
                </a:solidFill>
                <a:effectLst/>
                <a:ea typeface="Times New Roman" panose="02020603050405020304" pitchFamily="18" charset="0"/>
              </a:rPr>
              <a:t>• NOCUPP remains committed to its primary function; the reduction of crime in the neighborhoods served by NOCUPP and the provision of services to our supporting membership.</a:t>
            </a:r>
          </a:p>
          <a:p>
            <a:pPr marL="0" indent="0">
              <a:lnSpc>
                <a:spcPct val="100000"/>
              </a:lnSpc>
              <a:spcBef>
                <a:spcPts val="0"/>
              </a:spcBef>
              <a:buNone/>
            </a:pPr>
            <a:endParaRPr lang="en-US" sz="2000" dirty="0">
              <a:solidFill>
                <a:srgbClr val="000000"/>
              </a:solidFill>
              <a:effectLst/>
              <a:ea typeface="Times New Roman" panose="02020603050405020304" pitchFamily="18" charset="0"/>
            </a:endParaRPr>
          </a:p>
          <a:p>
            <a:pPr marL="0" indent="0">
              <a:lnSpc>
                <a:spcPct val="100000"/>
              </a:lnSpc>
              <a:spcBef>
                <a:spcPts val="0"/>
              </a:spcBef>
              <a:buNone/>
            </a:pPr>
            <a:r>
              <a:rPr lang="en-US" sz="2000" dirty="0">
                <a:solidFill>
                  <a:srgbClr val="000000"/>
                </a:solidFill>
                <a:effectLst/>
                <a:ea typeface="Times New Roman" panose="02020603050405020304" pitchFamily="18" charset="0"/>
              </a:rPr>
              <a:t>• NOCUPP is committed to increasing its membership and the number of patrol hours performed by off-duty Dallas Police officers.</a:t>
            </a:r>
          </a:p>
          <a:p>
            <a:pPr marL="0" indent="0">
              <a:lnSpc>
                <a:spcPct val="100000"/>
              </a:lnSpc>
              <a:spcBef>
                <a:spcPts val="0"/>
              </a:spcBef>
              <a:buNone/>
            </a:pPr>
            <a:endParaRPr lang="en-US" sz="2000" dirty="0">
              <a:solidFill>
                <a:srgbClr val="000000"/>
              </a:solidFill>
              <a:effectLst/>
              <a:ea typeface="Times New Roman" panose="02020603050405020304" pitchFamily="18" charset="0"/>
            </a:endParaRPr>
          </a:p>
          <a:p>
            <a:pPr marL="0" indent="0">
              <a:lnSpc>
                <a:spcPct val="100000"/>
              </a:lnSpc>
              <a:spcBef>
                <a:spcPts val="0"/>
              </a:spcBef>
              <a:buNone/>
            </a:pPr>
            <a:r>
              <a:rPr lang="en-US" sz="2000" dirty="0">
                <a:solidFill>
                  <a:srgbClr val="000000"/>
                </a:solidFill>
                <a:effectLst/>
                <a:ea typeface="Times New Roman" panose="02020603050405020304" pitchFamily="18" charset="0"/>
              </a:rPr>
              <a:t>• NOCUPP will explore other ways to make North Oak Cliff neighborhoods safer; by supporting efforts to curb street racing and the installation of CCTV cameras in areas of higher crime (generally commercial areas which have crime bleed off into neighborhoods).</a:t>
            </a:r>
          </a:p>
          <a:p>
            <a:pPr marL="0" indent="0">
              <a:lnSpc>
                <a:spcPct val="100000"/>
              </a:lnSpc>
              <a:spcBef>
                <a:spcPts val="0"/>
              </a:spcBef>
              <a:buNone/>
            </a:pPr>
            <a:endParaRPr lang="en-US" sz="2000" dirty="0">
              <a:solidFill>
                <a:srgbClr val="000000"/>
              </a:solidFill>
              <a:effectLst/>
              <a:ea typeface="Times New Roman" panose="02020603050405020304" pitchFamily="18" charset="0"/>
            </a:endParaRPr>
          </a:p>
          <a:p>
            <a:pPr marL="0" indent="0">
              <a:lnSpc>
                <a:spcPct val="100000"/>
              </a:lnSpc>
              <a:spcBef>
                <a:spcPts val="0"/>
              </a:spcBef>
              <a:buNone/>
            </a:pPr>
            <a:r>
              <a:rPr lang="en-US" sz="2000" dirty="0">
                <a:solidFill>
                  <a:srgbClr val="000000"/>
                </a:solidFill>
                <a:effectLst/>
                <a:ea typeface="Times New Roman" panose="02020603050405020304" pitchFamily="18" charset="0"/>
              </a:rPr>
              <a:t>• Advocating for staffing levels at DPD and other essential services (such as 911) to insure safe neighborhoods.</a:t>
            </a:r>
          </a:p>
        </p:txBody>
      </p:sp>
      <p:sp>
        <p:nvSpPr>
          <p:cNvPr id="9" name="Rectangle 7">
            <a:extLst>
              <a:ext uri="{FF2B5EF4-FFF2-40B4-BE49-F238E27FC236}">
                <a16:creationId xmlns:a16="http://schemas.microsoft.com/office/drawing/2014/main" id="{F4E8A66A-67C1-4A87-BC5C-DFCAF1E7F7FA}"/>
              </a:ext>
            </a:extLst>
          </p:cNvPr>
          <p:cNvSpPr>
            <a:spLocks noChangeArrowheads="1"/>
          </p:cNvSpPr>
          <p:nvPr/>
        </p:nvSpPr>
        <p:spPr bwMode="auto">
          <a:xfrm>
            <a:off x="12700" y="6294438"/>
            <a:ext cx="8379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Committed to making North Oak Cliff a safer Community</a:t>
            </a:r>
          </a:p>
        </p:txBody>
      </p:sp>
    </p:spTree>
    <p:extLst>
      <p:ext uri="{BB962C8B-B14F-4D97-AF65-F5344CB8AC3E}">
        <p14:creationId xmlns:p14="http://schemas.microsoft.com/office/powerpoint/2010/main" val="3422925317"/>
      </p:ext>
    </p:extLst>
  </p:cSld>
  <p:clrMapOvr>
    <a:masterClrMapping/>
  </p:clrMapOvr>
  <mc:AlternateContent xmlns:mc="http://schemas.openxmlformats.org/markup-compatibility/2006" xmlns:p14="http://schemas.microsoft.com/office/powerpoint/2010/main">
    <mc:Choice Requires="p14">
      <p:transition spd="slow" p14:dur="5000" advTm="300000">
        <p:wipe/>
      </p:transition>
    </mc:Choice>
    <mc:Fallback xmlns="">
      <p:transition spd="slow" advTm="300000">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943D8A4-CB7B-4827-ACD7-D090E82FE32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buFontTx/>
              <a:buNone/>
            </a:pPr>
            <a:r>
              <a:rPr lang="en-US" altLang="en-US" sz="2200" b="1" i="1">
                <a:solidFill>
                  <a:schemeClr val="bg1"/>
                </a:solidFill>
              </a:rPr>
              <a:t> </a:t>
            </a:r>
          </a:p>
          <a:p>
            <a:pPr algn="r" eaLnBrk="1" hangingPunct="1">
              <a:spcBef>
                <a:spcPct val="0"/>
              </a:spcBef>
              <a:buFontTx/>
              <a:buNone/>
            </a:pPr>
            <a:endParaRPr lang="en-US" altLang="en-US" sz="2200" i="1">
              <a:solidFill>
                <a:schemeClr val="bg1"/>
              </a:solidFill>
              <a:latin typeface="Tahoma" panose="020B0604030504040204" pitchFamily="34" charset="0"/>
            </a:endParaRPr>
          </a:p>
        </p:txBody>
      </p:sp>
      <p:sp>
        <p:nvSpPr>
          <p:cNvPr id="37892" name="Rectangle 3">
            <a:extLst>
              <a:ext uri="{FF2B5EF4-FFF2-40B4-BE49-F238E27FC236}">
                <a16:creationId xmlns:a16="http://schemas.microsoft.com/office/drawing/2014/main" id="{481B689B-28D1-4650-A23C-7818A32920BB}"/>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1076" name="Rectangle 4">
            <a:extLst>
              <a:ext uri="{FF2B5EF4-FFF2-40B4-BE49-F238E27FC236}">
                <a16:creationId xmlns:a16="http://schemas.microsoft.com/office/drawing/2014/main" id="{605539BD-6673-4599-8DEA-6FCC1F6C3402}"/>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sp>
        <p:nvSpPr>
          <p:cNvPr id="4" name="Content Placeholder 3">
            <a:extLst>
              <a:ext uri="{FF2B5EF4-FFF2-40B4-BE49-F238E27FC236}">
                <a16:creationId xmlns:a16="http://schemas.microsoft.com/office/drawing/2014/main" id="{65BDD83C-AFE7-4CC9-88EF-8059A14FD856}"/>
              </a:ext>
            </a:extLst>
          </p:cNvPr>
          <p:cNvSpPr>
            <a:spLocks noGrp="1"/>
          </p:cNvSpPr>
          <p:nvPr>
            <p:ph sz="half" idx="2"/>
          </p:nvPr>
        </p:nvSpPr>
        <p:spPr>
          <a:xfrm>
            <a:off x="4648200" y="685800"/>
            <a:ext cx="4038600" cy="5440363"/>
          </a:xfrm>
        </p:spPr>
        <p:txBody>
          <a:bodyPr anchor="ctr"/>
          <a:lstStyle/>
          <a:p>
            <a:pPr marL="0" indent="0" algn="ctr">
              <a:buNone/>
              <a:defRPr/>
            </a:pPr>
            <a:r>
              <a:rPr lang="en-US" sz="6000" b="1" dirty="0"/>
              <a:t>More about NOCUPP</a:t>
            </a:r>
            <a:endParaRPr lang="en-US" sz="6000" dirty="0"/>
          </a:p>
        </p:txBody>
      </p:sp>
      <p:sp>
        <p:nvSpPr>
          <p:cNvPr id="8" name="Rectangle 7">
            <a:extLst>
              <a:ext uri="{FF2B5EF4-FFF2-40B4-BE49-F238E27FC236}">
                <a16:creationId xmlns:a16="http://schemas.microsoft.com/office/drawing/2014/main" id="{1415764D-B1AC-4A11-B0BB-42CE00FD57CF}"/>
              </a:ext>
            </a:extLst>
          </p:cNvPr>
          <p:cNvSpPr>
            <a:spLocks noChangeArrowheads="1"/>
          </p:cNvSpPr>
          <p:nvPr/>
        </p:nvSpPr>
        <p:spPr bwMode="auto">
          <a:xfrm>
            <a:off x="12700" y="6294438"/>
            <a:ext cx="7060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Faster Responses to Calls for Help</a:t>
            </a:r>
          </a:p>
        </p:txBody>
      </p:sp>
      <p:pic>
        <p:nvPicPr>
          <p:cNvPr id="9" name="Picture 11" descr="NOCUPP Logo1">
            <a:extLst>
              <a:ext uri="{FF2B5EF4-FFF2-40B4-BE49-F238E27FC236}">
                <a16:creationId xmlns:a16="http://schemas.microsoft.com/office/drawing/2014/main" id="{BA8F3F63-2BD5-4242-889E-7FAC895E717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8798" y="1600200"/>
            <a:ext cx="3616002" cy="355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864254"/>
      </p:ext>
    </p:extLst>
  </p:cSld>
  <p:clrMapOvr>
    <a:masterClrMapping/>
  </p:clrMapOvr>
  <p:transition spd="slow" advTm="20000">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BD6E6DC-7DE4-4F9E-BD5B-080BD2AB9B8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13315" name="Rectangle 3">
            <a:extLst>
              <a:ext uri="{FF2B5EF4-FFF2-40B4-BE49-F238E27FC236}">
                <a16:creationId xmlns:a16="http://schemas.microsoft.com/office/drawing/2014/main" id="{82725504-F440-4B22-A345-08598A4E1703}"/>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6196" name="Rectangle 4">
            <a:extLst>
              <a:ext uri="{FF2B5EF4-FFF2-40B4-BE49-F238E27FC236}">
                <a16:creationId xmlns:a16="http://schemas.microsoft.com/office/drawing/2014/main" id="{0D055D9C-8EC9-4E80-BC24-703BD400C8BA}"/>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latin typeface="Century Gothic" pitchFamily="34" charset="0"/>
              </a:rPr>
              <a:t>Current Patrol</a:t>
            </a:r>
            <a:r>
              <a:rPr lang="en-US" altLang="en-US" sz="3600" b="1" dirty="0">
                <a:solidFill>
                  <a:srgbClr val="006600"/>
                </a:solidFill>
              </a:rPr>
              <a:t> </a:t>
            </a:r>
          </a:p>
        </p:txBody>
      </p:sp>
      <p:sp>
        <p:nvSpPr>
          <p:cNvPr id="13317" name="Rectangle 5">
            <a:extLst>
              <a:ext uri="{FF2B5EF4-FFF2-40B4-BE49-F238E27FC236}">
                <a16:creationId xmlns:a16="http://schemas.microsoft.com/office/drawing/2014/main" id="{A506B854-1815-48F3-93B9-DC78FAC7E894}"/>
              </a:ext>
            </a:extLst>
          </p:cNvPr>
          <p:cNvSpPr>
            <a:spLocks noGrp="1" noChangeArrowheads="1"/>
          </p:cNvSpPr>
          <p:nvPr>
            <p:ph type="body" idx="1"/>
          </p:nvPr>
        </p:nvSpPr>
        <p:spPr>
          <a:xfrm>
            <a:off x="358775" y="944563"/>
            <a:ext cx="5356225" cy="3079750"/>
          </a:xfrm>
        </p:spPr>
        <p:txBody>
          <a:bodyPr/>
          <a:lstStyle/>
          <a:p>
            <a:pPr marL="0" eaLnBrk="1" hangingPunct="1">
              <a:lnSpc>
                <a:spcPct val="90000"/>
              </a:lnSpc>
              <a:buFontTx/>
              <a:buNone/>
              <a:defRPr/>
            </a:pPr>
            <a:r>
              <a:rPr lang="en-US" altLang="en-US" sz="3600" dirty="0"/>
              <a:t>Patrol schedule varies from week to week</a:t>
            </a:r>
          </a:p>
          <a:p>
            <a:pPr lvl="1" eaLnBrk="1" hangingPunct="1">
              <a:lnSpc>
                <a:spcPct val="90000"/>
              </a:lnSpc>
              <a:defRPr/>
            </a:pPr>
            <a:r>
              <a:rPr lang="en-US" altLang="en-US" i="1" dirty="0"/>
              <a:t>Nights</a:t>
            </a:r>
          </a:p>
          <a:p>
            <a:pPr lvl="1" eaLnBrk="1" hangingPunct="1">
              <a:lnSpc>
                <a:spcPct val="90000"/>
              </a:lnSpc>
              <a:defRPr/>
            </a:pPr>
            <a:r>
              <a:rPr lang="en-US" altLang="en-US" i="1" dirty="0"/>
              <a:t>Days</a:t>
            </a:r>
          </a:p>
          <a:p>
            <a:pPr lvl="1" eaLnBrk="1" hangingPunct="1">
              <a:lnSpc>
                <a:spcPct val="90000"/>
              </a:lnSpc>
              <a:defRPr/>
            </a:pPr>
            <a:r>
              <a:rPr lang="en-US" altLang="en-US" i="1" dirty="0"/>
              <a:t>Weekdays</a:t>
            </a:r>
          </a:p>
          <a:p>
            <a:pPr lvl="1" eaLnBrk="1" hangingPunct="1">
              <a:lnSpc>
                <a:spcPct val="90000"/>
              </a:lnSpc>
              <a:defRPr/>
            </a:pPr>
            <a:r>
              <a:rPr lang="en-US" altLang="en-US" i="1" dirty="0"/>
              <a:t>Weekends</a:t>
            </a:r>
          </a:p>
          <a:p>
            <a:pPr eaLnBrk="1" hangingPunct="1">
              <a:lnSpc>
                <a:spcPct val="90000"/>
              </a:lnSpc>
              <a:buFontTx/>
              <a:buNone/>
              <a:defRPr/>
            </a:pPr>
            <a:r>
              <a:rPr lang="en-US" altLang="en-US" sz="1200" b="1" dirty="0">
                <a:latin typeface="Century Gothic" panose="020B0502020202020204" pitchFamily="34" charset="0"/>
              </a:rPr>
              <a:t>   </a:t>
            </a:r>
          </a:p>
        </p:txBody>
      </p:sp>
      <p:sp>
        <p:nvSpPr>
          <p:cNvPr id="13318" name="Text Box 9">
            <a:extLst>
              <a:ext uri="{FF2B5EF4-FFF2-40B4-BE49-F238E27FC236}">
                <a16:creationId xmlns:a16="http://schemas.microsoft.com/office/drawing/2014/main" id="{FFA4751B-0AA6-477F-9169-F2D80D4336D3}"/>
              </a:ext>
            </a:extLst>
          </p:cNvPr>
          <p:cNvSpPr txBox="1">
            <a:spLocks noChangeArrowheads="1"/>
          </p:cNvSpPr>
          <p:nvPr/>
        </p:nvSpPr>
        <p:spPr bwMode="auto">
          <a:xfrm>
            <a:off x="5476875" y="1203778"/>
            <a:ext cx="34178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rgbClr val="002060"/>
                </a:solidFill>
                <a:latin typeface="Century Gothic" panose="020B0502020202020204" pitchFamily="34" charset="0"/>
              </a:rPr>
              <a:t>13.7 hours/day of Patrol this year </a:t>
            </a:r>
          </a:p>
        </p:txBody>
      </p:sp>
      <p:pic>
        <p:nvPicPr>
          <p:cNvPr id="13320" name="Picture 2">
            <a:extLst>
              <a:ext uri="{FF2B5EF4-FFF2-40B4-BE49-F238E27FC236}">
                <a16:creationId xmlns:a16="http://schemas.microsoft.com/office/drawing/2014/main" id="{67288807-E1D1-4C4C-8BB6-3CC84093E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7375"/>
            <a:ext cx="547687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a:extLst>
              <a:ext uri="{FF2B5EF4-FFF2-40B4-BE49-F238E27FC236}">
                <a16:creationId xmlns:a16="http://schemas.microsoft.com/office/drawing/2014/main" id="{8452357D-492A-44E0-A9F5-657AFA83A1CF}"/>
              </a:ext>
            </a:extLst>
          </p:cNvPr>
          <p:cNvSpPr>
            <a:spLocks noChangeArrowheads="1"/>
          </p:cNvSpPr>
          <p:nvPr/>
        </p:nvSpPr>
        <p:spPr bwMode="auto">
          <a:xfrm>
            <a:off x="5476875" y="5486400"/>
            <a:ext cx="3641725" cy="685800"/>
          </a:xfrm>
          <a:prstGeom prst="rect">
            <a:avLst/>
          </a:prstGeom>
          <a:solidFill>
            <a:schemeClr val="bg1"/>
          </a:solidFill>
          <a:ln w="9525">
            <a:no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buNone/>
            </a:pPr>
            <a:endParaRPr lang="en-US" altLang="en-US" sz="2000" dirty="0">
              <a:solidFill>
                <a:schemeClr val="bg1"/>
              </a:solidFill>
            </a:endParaRPr>
          </a:p>
          <a:p>
            <a:pPr algn="ctr">
              <a:buNone/>
            </a:pPr>
            <a:r>
              <a:rPr lang="en-US" altLang="en-US" sz="2000" b="1" dirty="0"/>
              <a:t>Long Term Goal:</a:t>
            </a:r>
          </a:p>
          <a:p>
            <a:pPr algn="ctr">
              <a:buNone/>
            </a:pPr>
            <a:r>
              <a:rPr lang="en-US" altLang="en-US" sz="2000" b="1" dirty="0"/>
              <a:t>24 / 7 / 365</a:t>
            </a:r>
          </a:p>
          <a:p>
            <a:pPr algn="ctr" eaLnBrk="1" hangingPunct="1">
              <a:spcBef>
                <a:spcPct val="0"/>
              </a:spcBef>
              <a:buFontTx/>
              <a:buNone/>
            </a:pPr>
            <a:endParaRPr lang="en-US" altLang="en-US" sz="2400" dirty="0">
              <a:latin typeface="Tahoma" panose="020B0604030504040204" pitchFamily="34" charset="0"/>
            </a:endParaRPr>
          </a:p>
        </p:txBody>
      </p:sp>
      <p:graphicFrame>
        <p:nvGraphicFramePr>
          <p:cNvPr id="6" name="Chart 5">
            <a:extLst>
              <a:ext uri="{FF2B5EF4-FFF2-40B4-BE49-F238E27FC236}">
                <a16:creationId xmlns:a16="http://schemas.microsoft.com/office/drawing/2014/main" id="{FC060AFC-226B-458E-9E41-EADF47632166}"/>
              </a:ext>
            </a:extLst>
          </p:cNvPr>
          <p:cNvGraphicFramePr/>
          <p:nvPr>
            <p:extLst>
              <p:ext uri="{D42A27DB-BD31-4B8C-83A1-F6EECF244321}">
                <p14:modId xmlns:p14="http://schemas.microsoft.com/office/powerpoint/2010/main" val="3303946499"/>
              </p:ext>
            </p:extLst>
          </p:nvPr>
        </p:nvGraphicFramePr>
        <p:xfrm>
          <a:off x="5489575" y="2272185"/>
          <a:ext cx="3417888" cy="3136394"/>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7">
            <a:extLst>
              <a:ext uri="{FF2B5EF4-FFF2-40B4-BE49-F238E27FC236}">
                <a16:creationId xmlns:a16="http://schemas.microsoft.com/office/drawing/2014/main" id="{51C70F84-BA13-4764-9AAD-C3DC463F943C}"/>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55,000+ hours of Police Patrol</a:t>
            </a:r>
          </a:p>
        </p:txBody>
      </p:sp>
    </p:spTree>
  </p:cSld>
  <p:clrMapOvr>
    <a:masterClrMapping/>
  </p:clrMapOvr>
  <p:transition spd="med" advClick="0" advTm="60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03DA36F-D1F8-4996-B41D-9B12245786E5}"/>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graphicFrame>
        <p:nvGraphicFramePr>
          <p:cNvPr id="10" name="Content Placeholder 9">
            <a:extLst>
              <a:ext uri="{FF2B5EF4-FFF2-40B4-BE49-F238E27FC236}">
                <a16:creationId xmlns:a16="http://schemas.microsoft.com/office/drawing/2014/main" id="{CA79C0A7-902C-4E2B-BAF9-A4E38CD00C6C}"/>
              </a:ext>
            </a:extLst>
          </p:cNvPr>
          <p:cNvGraphicFramePr>
            <a:graphicFrameLocks noGrp="1"/>
          </p:cNvGraphicFramePr>
          <p:nvPr>
            <p:ph sz="half" idx="1"/>
            <p:extLst>
              <p:ext uri="{D42A27DB-BD31-4B8C-83A1-F6EECF244321}">
                <p14:modId xmlns:p14="http://schemas.microsoft.com/office/powerpoint/2010/main" val="3571521211"/>
              </p:ext>
            </p:extLst>
          </p:nvPr>
        </p:nvGraphicFramePr>
        <p:xfrm>
          <a:off x="350049" y="783771"/>
          <a:ext cx="5359045" cy="514041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3">
            <a:extLst>
              <a:ext uri="{FF2B5EF4-FFF2-40B4-BE49-F238E27FC236}">
                <a16:creationId xmlns:a16="http://schemas.microsoft.com/office/drawing/2014/main" id="{240D5CD9-FA4E-4A64-9790-0411A5069C66}"/>
              </a:ext>
            </a:extLst>
          </p:cNvPr>
          <p:cNvSpPr>
            <a:spLocks noChangeArrowheads="1"/>
          </p:cNvSpPr>
          <p:nvPr/>
        </p:nvSpPr>
        <p:spPr bwMode="auto">
          <a:xfrm>
            <a:off x="1" y="8165"/>
            <a:ext cx="9143999" cy="51435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ahoma" panose="020B0604030504040204" pitchFamily="34" charset="0"/>
            </a:endParaRPr>
          </a:p>
        </p:txBody>
      </p:sp>
      <p:sp>
        <p:nvSpPr>
          <p:cNvPr id="16" name="Rectangle 4">
            <a:extLst>
              <a:ext uri="{FF2B5EF4-FFF2-40B4-BE49-F238E27FC236}">
                <a16:creationId xmlns:a16="http://schemas.microsoft.com/office/drawing/2014/main" id="{199BC2EC-C5EB-4AF6-867C-12E1677DF4B5}"/>
              </a:ext>
            </a:extLst>
          </p:cNvPr>
          <p:cNvSpPr>
            <a:spLocks noGrp="1" noChangeArrowheads="1"/>
          </p:cNvSpPr>
          <p:nvPr>
            <p:ph type="title"/>
          </p:nvPr>
        </p:nvSpPr>
        <p:spPr>
          <a:xfrm>
            <a:off x="0" y="8165"/>
            <a:ext cx="9144000" cy="536972"/>
          </a:xfrm>
        </p:spPr>
        <p:txBody>
          <a:bodyPr anchor="ctr"/>
          <a:lstStyle/>
          <a:p>
            <a:pPr algn="ctr" eaLnBrk="1" hangingPunct="1">
              <a:defRPr/>
            </a:pPr>
            <a:r>
              <a:rPr lang="en-US" altLang="en-US" sz="2250" b="1" dirty="0">
                <a:solidFill>
                  <a:schemeClr val="bg1"/>
                </a:solidFill>
              </a:rPr>
              <a:t>2020 Crime by Time of Day in Dallas and Texas</a:t>
            </a:r>
            <a:endParaRPr lang="en-US" altLang="en-US" sz="2250" b="1" dirty="0">
              <a:solidFill>
                <a:srgbClr val="006600"/>
              </a:solidFill>
            </a:endParaRPr>
          </a:p>
        </p:txBody>
      </p:sp>
      <p:sp>
        <p:nvSpPr>
          <p:cNvPr id="2" name="TextBox 1">
            <a:extLst>
              <a:ext uri="{FF2B5EF4-FFF2-40B4-BE49-F238E27FC236}">
                <a16:creationId xmlns:a16="http://schemas.microsoft.com/office/drawing/2014/main" id="{E9839748-D9A1-441C-ADAF-61E6BD477198}"/>
              </a:ext>
            </a:extLst>
          </p:cNvPr>
          <p:cNvSpPr txBox="1"/>
          <p:nvPr/>
        </p:nvSpPr>
        <p:spPr>
          <a:xfrm>
            <a:off x="2254356" y="5872118"/>
            <a:ext cx="1762085" cy="300082"/>
          </a:xfrm>
          <a:prstGeom prst="rect">
            <a:avLst/>
          </a:prstGeom>
          <a:noFill/>
        </p:spPr>
        <p:txBody>
          <a:bodyPr wrap="none" rtlCol="0">
            <a:spAutoFit/>
          </a:bodyPr>
          <a:lstStyle/>
          <a:p>
            <a:r>
              <a:rPr lang="en-US" sz="1350" dirty="0"/>
              <a:t>Hour in Military Time</a:t>
            </a:r>
          </a:p>
        </p:txBody>
      </p:sp>
      <p:sp>
        <p:nvSpPr>
          <p:cNvPr id="4" name="Content Placeholder 3">
            <a:extLst>
              <a:ext uri="{FF2B5EF4-FFF2-40B4-BE49-F238E27FC236}">
                <a16:creationId xmlns:a16="http://schemas.microsoft.com/office/drawing/2014/main" id="{045A2DB8-527D-471B-96F4-876E33E9CAD5}"/>
              </a:ext>
            </a:extLst>
          </p:cNvPr>
          <p:cNvSpPr>
            <a:spLocks noGrp="1"/>
          </p:cNvSpPr>
          <p:nvPr>
            <p:ph sz="half" idx="2"/>
          </p:nvPr>
        </p:nvSpPr>
        <p:spPr>
          <a:xfrm>
            <a:off x="5709094" y="881743"/>
            <a:ext cx="2990768" cy="4525963"/>
          </a:xfrm>
        </p:spPr>
        <p:txBody>
          <a:bodyPr/>
          <a:lstStyle/>
          <a:p>
            <a:r>
              <a:rPr lang="en-US" dirty="0"/>
              <a:t>Separate graphs for Violent and Property crime are similar</a:t>
            </a:r>
          </a:p>
          <a:p>
            <a:r>
              <a:rPr lang="en-US" dirty="0"/>
              <a:t>Likelihood of early morning crime higher in Dallas</a:t>
            </a:r>
          </a:p>
          <a:p>
            <a:r>
              <a:rPr lang="en-US" dirty="0"/>
              <a:t>Last data point is crime with no associated time</a:t>
            </a:r>
          </a:p>
        </p:txBody>
      </p:sp>
      <p:sp>
        <p:nvSpPr>
          <p:cNvPr id="7" name="Rectangle 7">
            <a:extLst>
              <a:ext uri="{FF2B5EF4-FFF2-40B4-BE49-F238E27FC236}">
                <a16:creationId xmlns:a16="http://schemas.microsoft.com/office/drawing/2014/main" id="{43A5FCA0-B13D-44C7-9ABC-B1FB4351750A}"/>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55,000+ hours of Police Patrol</a:t>
            </a:r>
          </a:p>
        </p:txBody>
      </p:sp>
    </p:spTree>
    <p:extLst>
      <p:ext uri="{BB962C8B-B14F-4D97-AF65-F5344CB8AC3E}">
        <p14:creationId xmlns:p14="http://schemas.microsoft.com/office/powerpoint/2010/main" val="272031812"/>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45C91A6-8E0A-4B23-93D3-A9C2E1F77F8D}"/>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21507" name="Rectangle 3">
            <a:extLst>
              <a:ext uri="{FF2B5EF4-FFF2-40B4-BE49-F238E27FC236}">
                <a16:creationId xmlns:a16="http://schemas.microsoft.com/office/drawing/2014/main" id="{F552EF10-E1EC-47E3-ACF4-2BE70FD7E4E4}"/>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23908" name="Rectangle 4">
            <a:extLst>
              <a:ext uri="{FF2B5EF4-FFF2-40B4-BE49-F238E27FC236}">
                <a16:creationId xmlns:a16="http://schemas.microsoft.com/office/drawing/2014/main" id="{E420199F-4071-4191-B316-E8BAF8A96EE8}"/>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NOCUPP Activities</a:t>
            </a:r>
            <a:r>
              <a:rPr lang="en-US" altLang="en-US" sz="3600" b="1" dirty="0">
                <a:solidFill>
                  <a:srgbClr val="006600"/>
                </a:solidFill>
              </a:rPr>
              <a:t> </a:t>
            </a:r>
          </a:p>
        </p:txBody>
      </p:sp>
      <p:sp>
        <p:nvSpPr>
          <p:cNvPr id="11" name="Rectangle 7">
            <a:extLst>
              <a:ext uri="{FF2B5EF4-FFF2-40B4-BE49-F238E27FC236}">
                <a16:creationId xmlns:a16="http://schemas.microsoft.com/office/drawing/2014/main" id="{B1D64526-F913-419D-8A0C-EDF62312B389}"/>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55,000+ hours of Police Patrol</a:t>
            </a:r>
          </a:p>
        </p:txBody>
      </p:sp>
      <p:graphicFrame>
        <p:nvGraphicFramePr>
          <p:cNvPr id="7" name="Table 7">
            <a:extLst>
              <a:ext uri="{FF2B5EF4-FFF2-40B4-BE49-F238E27FC236}">
                <a16:creationId xmlns:a16="http://schemas.microsoft.com/office/drawing/2014/main" id="{BDAAB1CE-9F01-40F3-B404-2213F8458022}"/>
              </a:ext>
            </a:extLst>
          </p:cNvPr>
          <p:cNvGraphicFramePr>
            <a:graphicFrameLocks noGrp="1"/>
          </p:cNvGraphicFramePr>
          <p:nvPr>
            <p:extLst>
              <p:ext uri="{D42A27DB-BD31-4B8C-83A1-F6EECF244321}">
                <p14:modId xmlns:p14="http://schemas.microsoft.com/office/powerpoint/2010/main" val="407602972"/>
              </p:ext>
            </p:extLst>
          </p:nvPr>
        </p:nvGraphicFramePr>
        <p:xfrm>
          <a:off x="1636803" y="712900"/>
          <a:ext cx="5529430" cy="2834640"/>
        </p:xfrm>
        <a:graphic>
          <a:graphicData uri="http://schemas.openxmlformats.org/drawingml/2006/table">
            <a:tbl>
              <a:tblPr firstRow="1" bandRow="1">
                <a:tableStyleId>{5C22544A-7EE6-4342-B048-85BDC9FD1C3A}</a:tableStyleId>
              </a:tblPr>
              <a:tblGrid>
                <a:gridCol w="2764715">
                  <a:extLst>
                    <a:ext uri="{9D8B030D-6E8A-4147-A177-3AD203B41FA5}">
                      <a16:colId xmlns:a16="http://schemas.microsoft.com/office/drawing/2014/main" val="297499603"/>
                    </a:ext>
                  </a:extLst>
                </a:gridCol>
                <a:gridCol w="2764715">
                  <a:extLst>
                    <a:ext uri="{9D8B030D-6E8A-4147-A177-3AD203B41FA5}">
                      <a16:colId xmlns:a16="http://schemas.microsoft.com/office/drawing/2014/main" val="1708657617"/>
                    </a:ext>
                  </a:extLst>
                </a:gridCol>
              </a:tblGrid>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altLang="en-US" sz="2400" b="1" u="none" strike="noStrike" cap="none" normalizeH="0" baseline="0" dirty="0">
                          <a:ln>
                            <a:noFill/>
                          </a:ln>
                          <a:solidFill>
                            <a:schemeClr val="bg1"/>
                          </a:solidFill>
                          <a:effectLst/>
                        </a:rPr>
                        <a:t>Category</a:t>
                      </a:r>
                      <a:endParaRPr kumimoji="0" lang="en-US" altLang="en-US" sz="2400" b="1" i="0" u="none" strike="noStrike" cap="none" normalizeH="0" baseline="0" dirty="0">
                        <a:ln>
                          <a:noFill/>
                        </a:ln>
                        <a:solidFill>
                          <a:schemeClr val="bg1"/>
                        </a:solidFill>
                        <a:effectLst/>
                        <a:latin typeface="Century Gothic" pitchFamily="34" charset="0"/>
                      </a:endParaRPr>
                    </a:p>
                  </a:txBody>
                  <a:tcPr marL="91432" marR="91432" anchor="ctr" horzOverflow="overflow">
                    <a:lnR w="12700" cmpd="sng">
                      <a:noFill/>
                    </a:lnR>
                    <a:solidFill>
                      <a:srgbClr val="7030A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rPr>
                        <a:t>Cumulative</a:t>
                      </a:r>
                      <a:endParaRPr kumimoji="0" lang="en-US" altLang="en-US" sz="2400" b="1" i="0" u="none" strike="noStrike" cap="none" normalizeH="0" baseline="0" dirty="0">
                        <a:ln>
                          <a:noFill/>
                        </a:ln>
                        <a:solidFill>
                          <a:schemeClr val="bg1"/>
                        </a:solidFill>
                        <a:effectLst/>
                        <a:latin typeface="Century Gothic" pitchFamily="34" charset="0"/>
                      </a:endParaRPr>
                    </a:p>
                  </a:txBody>
                  <a:tcPr marL="91432" marR="91432" anchor="ctr" horzOverflow="overflow">
                    <a:lnL w="12700" cmpd="sng">
                      <a:noFill/>
                    </a:lnL>
                    <a:solidFill>
                      <a:srgbClr val="7030A0"/>
                    </a:solidFill>
                  </a:tcPr>
                </a:tc>
                <a:extLst>
                  <a:ext uri="{0D108BD9-81ED-4DB2-BD59-A6C34878D82A}">
                    <a16:rowId xmlns:a16="http://schemas.microsoft.com/office/drawing/2014/main" val="2654291959"/>
                  </a:ext>
                </a:extLst>
              </a:tr>
              <a:tr h="38985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Patrol Hours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B w="12700" cmpd="sng">
                      <a:noFill/>
                    </a:lnB>
                    <a:solidFill>
                      <a:srgbClr val="00206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    53,000+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365760" horzOverflow="overflow">
                    <a:lnL w="12700" cmpd="sng">
                      <a:noFill/>
                    </a:lnL>
                    <a:lnB w="12700" cmpd="sng">
                      <a:noFill/>
                    </a:lnB>
                    <a:solidFill>
                      <a:srgbClr val="002060"/>
                    </a:solidFill>
                  </a:tcPr>
                </a:tc>
                <a:extLst>
                  <a:ext uri="{0D108BD9-81ED-4DB2-BD59-A6C34878D82A}">
                    <a16:rowId xmlns:a16="http://schemas.microsoft.com/office/drawing/2014/main" val="4262412762"/>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Calls for Service</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70C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12,400+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L w="12700" cmpd="sng">
                      <a:noFill/>
                    </a:lnL>
                    <a:lnT w="12700" cmpd="sng">
                      <a:noFill/>
                    </a:lnT>
                    <a:lnB w="12700" cmpd="sng">
                      <a:noFill/>
                    </a:lnB>
                    <a:solidFill>
                      <a:srgbClr val="0070C0"/>
                    </a:solidFill>
                  </a:tcPr>
                </a:tc>
                <a:extLst>
                  <a:ext uri="{0D108BD9-81ED-4DB2-BD59-A6C34878D82A}">
                    <a16:rowId xmlns:a16="http://schemas.microsoft.com/office/drawing/2014/main" val="3032154649"/>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Traffic Stops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206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3,600+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182880" marR="91432" horzOverflow="overflow">
                    <a:lnL w="12700" cmpd="sng">
                      <a:noFill/>
                    </a:lnL>
                    <a:lnT w="12700" cmpd="sng">
                      <a:noFill/>
                    </a:lnT>
                    <a:lnB w="12700" cmpd="sng">
                      <a:noFill/>
                    </a:lnB>
                    <a:solidFill>
                      <a:srgbClr val="002060"/>
                    </a:solidFill>
                  </a:tcPr>
                </a:tc>
                <a:extLst>
                  <a:ext uri="{0D108BD9-81ED-4DB2-BD59-A6C34878D82A}">
                    <a16:rowId xmlns:a16="http://schemas.microsoft.com/office/drawing/2014/main" val="523403893"/>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Citations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70C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1,320+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182880" marR="91432" horzOverflow="overflow">
                    <a:lnL w="12700" cmpd="sng">
                      <a:noFill/>
                    </a:lnL>
                    <a:lnT w="12700" cmpd="sng">
                      <a:noFill/>
                    </a:lnT>
                    <a:lnB w="12700" cmpd="sng">
                      <a:noFill/>
                    </a:lnB>
                    <a:solidFill>
                      <a:srgbClr val="0070C0"/>
                    </a:solidFill>
                  </a:tcPr>
                </a:tc>
                <a:extLst>
                  <a:ext uri="{0D108BD9-81ED-4DB2-BD59-A6C34878D82A}">
                    <a16:rowId xmlns:a16="http://schemas.microsoft.com/office/drawing/2014/main" val="2763392011"/>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Arrests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206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770+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365760" marR="91432" horzOverflow="overflow">
                    <a:lnL w="12700" cmpd="sng">
                      <a:noFill/>
                    </a:lnL>
                    <a:lnT w="12700" cmpd="sng">
                      <a:noFill/>
                    </a:lnT>
                    <a:lnB w="12700" cmpd="sng">
                      <a:noFill/>
                    </a:lnB>
                    <a:solidFill>
                      <a:srgbClr val="002060"/>
                    </a:solidFill>
                  </a:tcPr>
                </a:tc>
                <a:extLst>
                  <a:ext uri="{0D108BD9-81ED-4DB2-BD59-A6C34878D82A}">
                    <a16:rowId xmlns:a16="http://schemas.microsoft.com/office/drawing/2014/main" val="1176618216"/>
                  </a:ext>
                </a:extLst>
              </a:tr>
              <a:tr h="389853">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Vacation Watches</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91432" marR="91432" horzOverflow="overflow">
                    <a:lnR w="12700" cmpd="sng">
                      <a:noFill/>
                    </a:lnR>
                    <a:lnT w="12700" cmpd="sng">
                      <a:noFill/>
                    </a:lnT>
                    <a:lnB w="12700" cmpd="sng">
                      <a:noFill/>
                    </a:lnB>
                    <a:solidFill>
                      <a:srgbClr val="0070C0"/>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457200" marR="0" lvl="1" indent="0" algn="ctr" defTabSz="914400" rtl="0" eaLnBrk="0" fontAlgn="base" latinLnBrk="0" hangingPunct="0">
                        <a:lnSpc>
                          <a:spcPct val="100000"/>
                        </a:lnSpc>
                        <a:spcBef>
                          <a:spcPct val="20000"/>
                        </a:spcBef>
                        <a:spcAft>
                          <a:spcPct val="0"/>
                        </a:spcAft>
                        <a:buClrTx/>
                        <a:buSzTx/>
                        <a:buFontTx/>
                        <a:buNone/>
                        <a:tabLst/>
                      </a:pPr>
                      <a:r>
                        <a:rPr kumimoji="0" lang="en-US" altLang="en-US" sz="2000" b="1" u="none" strike="noStrike" cap="none" normalizeH="0" baseline="0" dirty="0">
                          <a:ln>
                            <a:noFill/>
                          </a:ln>
                          <a:solidFill>
                            <a:schemeClr val="bg1">
                              <a:lumMod val="95000"/>
                            </a:schemeClr>
                          </a:solidFill>
                          <a:effectLst/>
                        </a:rPr>
                        <a:t>60,000+</a:t>
                      </a:r>
                      <a:endParaRPr kumimoji="0" lang="en-US" altLang="en-US" sz="2000" b="1" i="0" u="none" strike="noStrike" cap="none" normalizeH="0" baseline="0" dirty="0">
                        <a:ln>
                          <a:noFill/>
                        </a:ln>
                        <a:solidFill>
                          <a:schemeClr val="bg1">
                            <a:lumMod val="95000"/>
                          </a:schemeClr>
                        </a:solidFill>
                        <a:effectLst/>
                        <a:latin typeface="Century Gothic" pitchFamily="34" charset="0"/>
                      </a:endParaRPr>
                    </a:p>
                  </a:txBody>
                  <a:tcPr marL="0" marR="457200" horzOverflow="overflow">
                    <a:lnL w="12700" cmpd="sng">
                      <a:noFill/>
                    </a:lnL>
                    <a:lnT w="12700" cmpd="sng">
                      <a:noFill/>
                    </a:lnT>
                    <a:lnB w="12700" cmpd="sng">
                      <a:noFill/>
                    </a:lnB>
                    <a:solidFill>
                      <a:srgbClr val="0070C0"/>
                    </a:solidFill>
                  </a:tcPr>
                </a:tc>
                <a:extLst>
                  <a:ext uri="{0D108BD9-81ED-4DB2-BD59-A6C34878D82A}">
                    <a16:rowId xmlns:a16="http://schemas.microsoft.com/office/drawing/2014/main" val="535568250"/>
                  </a:ext>
                </a:extLst>
              </a:tr>
            </a:tbl>
          </a:graphicData>
        </a:graphic>
      </p:graphicFrame>
      <p:pic>
        <p:nvPicPr>
          <p:cNvPr id="8" name="Picture 10" descr="NOCUPP website 2012-1414">
            <a:extLst>
              <a:ext uri="{FF2B5EF4-FFF2-40B4-BE49-F238E27FC236}">
                <a16:creationId xmlns:a16="http://schemas.microsoft.com/office/drawing/2014/main" id="{CA25567D-B014-4248-8F20-820DC3E13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3585566"/>
            <a:ext cx="779145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25259"/>
      </p:ext>
    </p:extLst>
  </p:cSld>
  <p:clrMapOvr>
    <a:masterClrMapping/>
  </p:clrMapOvr>
  <p:transition spd="slow" advClick="0" advTm="6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F900C8F-2316-4316-92CD-5BEF81FBC307}"/>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p:txBody>
      </p:sp>
      <p:sp>
        <p:nvSpPr>
          <p:cNvPr id="27651" name="Rectangle 3">
            <a:extLst>
              <a:ext uri="{FF2B5EF4-FFF2-40B4-BE49-F238E27FC236}">
                <a16:creationId xmlns:a16="http://schemas.microsoft.com/office/drawing/2014/main" id="{0441F5B2-AA90-44EE-8E94-045783184053}"/>
              </a:ext>
            </a:extLst>
          </p:cNvPr>
          <p:cNvSpPr>
            <a:spLocks noChangeArrowheads="1"/>
          </p:cNvSpPr>
          <p:nvPr/>
        </p:nvSpPr>
        <p:spPr bwMode="auto">
          <a:xfrm>
            <a:off x="-69574"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9572" name="Rectangle 4">
            <a:extLst>
              <a:ext uri="{FF2B5EF4-FFF2-40B4-BE49-F238E27FC236}">
                <a16:creationId xmlns:a16="http://schemas.microsoft.com/office/drawing/2014/main" id="{D644F0E5-09A8-4482-9964-5D8F01F3DD3C}"/>
              </a:ext>
            </a:extLst>
          </p:cNvPr>
          <p:cNvSpPr>
            <a:spLocks noGrp="1" noChangeArrowheads="1"/>
          </p:cNvSpPr>
          <p:nvPr>
            <p:ph type="title"/>
          </p:nvPr>
        </p:nvSpPr>
        <p:spPr>
          <a:xfrm>
            <a:off x="457200" y="0"/>
            <a:ext cx="8229600" cy="715963"/>
          </a:xfrm>
        </p:spPr>
        <p:txBody>
          <a:bodyPr anchor="ctr"/>
          <a:lstStyle/>
          <a:p>
            <a:pPr algn="ctr" eaLnBrk="1" hangingPunct="1">
              <a:defRPr/>
            </a:pPr>
            <a:r>
              <a:rPr kumimoji="0" lang="en-US" altLang="en-US" sz="3200" b="1" i="0" u="none" strike="noStrike" kern="1200" cap="none" spc="0" normalizeH="0" baseline="0" noProof="0" dirty="0">
                <a:ln>
                  <a:noFill/>
                </a:ln>
                <a:solidFill>
                  <a:prstClr val="white"/>
                </a:solidFill>
                <a:effectLst/>
                <a:uLnTx/>
                <a:uFillTx/>
                <a:latin typeface="Arial" panose="020B0604020202020204"/>
                <a:ea typeface="+mj-ea"/>
                <a:cs typeface="+mj-cs"/>
              </a:rPr>
              <a:t>Experienced &amp; Reliable</a:t>
            </a:r>
            <a:endParaRPr lang="en-US" altLang="en-US" sz="3600" b="1" dirty="0">
              <a:solidFill>
                <a:srgbClr val="006600"/>
              </a:solidFill>
            </a:endParaRPr>
          </a:p>
        </p:txBody>
      </p:sp>
      <p:sp>
        <p:nvSpPr>
          <p:cNvPr id="27653" name="Rectangle 5">
            <a:extLst>
              <a:ext uri="{FF2B5EF4-FFF2-40B4-BE49-F238E27FC236}">
                <a16:creationId xmlns:a16="http://schemas.microsoft.com/office/drawing/2014/main" id="{3281BA67-A1DE-430D-A508-A78B4C753264}"/>
              </a:ext>
            </a:extLst>
          </p:cNvPr>
          <p:cNvSpPr>
            <a:spLocks noGrp="1" noChangeArrowheads="1"/>
          </p:cNvSpPr>
          <p:nvPr>
            <p:ph type="body" idx="1"/>
          </p:nvPr>
        </p:nvSpPr>
        <p:spPr>
          <a:xfrm>
            <a:off x="5010150" y="1325562"/>
            <a:ext cx="4133850" cy="1887538"/>
          </a:xfrm>
        </p:spPr>
        <p:txBody>
          <a:bodyPr/>
          <a:lstStyle/>
          <a:p>
            <a:pPr algn="ctr" eaLnBrk="1" hangingPunct="1">
              <a:lnSpc>
                <a:spcPct val="90000"/>
              </a:lnSpc>
              <a:buFontTx/>
              <a:buNone/>
            </a:pPr>
            <a:r>
              <a:rPr lang="en-US" altLang="en-US" sz="4000" dirty="0"/>
              <a:t>10 Officers</a:t>
            </a:r>
            <a:endParaRPr lang="en-US" altLang="en-US" sz="2000" dirty="0"/>
          </a:p>
          <a:p>
            <a:pPr algn="ctr" eaLnBrk="1" hangingPunct="1">
              <a:lnSpc>
                <a:spcPct val="90000"/>
              </a:lnSpc>
              <a:buFontTx/>
              <a:buNone/>
            </a:pPr>
            <a:r>
              <a:rPr lang="en-US" altLang="en-US" i="1" dirty="0"/>
              <a:t>Average 13+ years </a:t>
            </a:r>
          </a:p>
          <a:p>
            <a:pPr algn="ctr" eaLnBrk="1" hangingPunct="1">
              <a:lnSpc>
                <a:spcPct val="90000"/>
              </a:lnSpc>
              <a:buFontTx/>
              <a:buNone/>
            </a:pPr>
            <a:r>
              <a:rPr lang="en-US" altLang="en-US" i="1" dirty="0"/>
              <a:t>on the force</a:t>
            </a:r>
          </a:p>
        </p:txBody>
      </p:sp>
      <p:sp>
        <p:nvSpPr>
          <p:cNvPr id="9" name="Rectangle 7">
            <a:extLst>
              <a:ext uri="{FF2B5EF4-FFF2-40B4-BE49-F238E27FC236}">
                <a16:creationId xmlns:a16="http://schemas.microsoft.com/office/drawing/2014/main" id="{DA97DA1E-FF5C-4279-BB0E-B588FD8D5DFB}"/>
              </a:ext>
            </a:extLst>
          </p:cNvPr>
          <p:cNvSpPr>
            <a:spLocks noChangeArrowheads="1"/>
          </p:cNvSpPr>
          <p:nvPr/>
        </p:nvSpPr>
        <p:spPr bwMode="auto">
          <a:xfrm>
            <a:off x="12700" y="6294438"/>
            <a:ext cx="8379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Committed to making North Oak Cliff a safer Community</a:t>
            </a:r>
          </a:p>
        </p:txBody>
      </p:sp>
      <p:pic>
        <p:nvPicPr>
          <p:cNvPr id="1028" name="Picture 4">
            <a:extLst>
              <a:ext uri="{FF2B5EF4-FFF2-40B4-BE49-F238E27FC236}">
                <a16:creationId xmlns:a16="http://schemas.microsoft.com/office/drawing/2014/main" id="{60D38DB5-FD6E-402B-BAB4-457EBA049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638" y="3675063"/>
            <a:ext cx="2467000" cy="21955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3">
            <a:extLst>
              <a:ext uri="{FF2B5EF4-FFF2-40B4-BE49-F238E27FC236}">
                <a16:creationId xmlns:a16="http://schemas.microsoft.com/office/drawing/2014/main" id="{B58E6CDF-D343-4C38-B90D-503DE70D6F3A}"/>
              </a:ext>
            </a:extLst>
          </p:cNvPr>
          <p:cNvGraphicFramePr>
            <a:graphicFrameLocks noGrp="1"/>
          </p:cNvGraphicFramePr>
          <p:nvPr>
            <p:extLst>
              <p:ext uri="{D42A27DB-BD31-4B8C-83A1-F6EECF244321}">
                <p14:modId xmlns:p14="http://schemas.microsoft.com/office/powerpoint/2010/main" val="633166"/>
              </p:ext>
            </p:extLst>
          </p:nvPr>
        </p:nvGraphicFramePr>
        <p:xfrm>
          <a:off x="457200" y="717797"/>
          <a:ext cx="4803775" cy="5409179"/>
        </p:xfrm>
        <a:graphic>
          <a:graphicData uri="http://schemas.openxmlformats.org/drawingml/2006/table">
            <a:tbl>
              <a:tblPr firstRow="1" bandRow="1">
                <a:tableStyleId>{5C22544A-7EE6-4342-B048-85BDC9FD1C3A}</a:tableStyleId>
              </a:tblPr>
              <a:tblGrid>
                <a:gridCol w="4803775">
                  <a:extLst>
                    <a:ext uri="{9D8B030D-6E8A-4147-A177-3AD203B41FA5}">
                      <a16:colId xmlns:a16="http://schemas.microsoft.com/office/drawing/2014/main" val="464902416"/>
                    </a:ext>
                  </a:extLst>
                </a:gridCol>
              </a:tblGrid>
              <a:tr h="5966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a:solidFill>
                            <a:schemeClr val="bg1"/>
                          </a:solidFill>
                          <a:effectLst/>
                          <a:latin typeface="+mn-lt"/>
                          <a:ea typeface="+mn-ea"/>
                          <a:cs typeface="+mn-cs"/>
                        </a:rPr>
                        <a:t>Officer On-Duty Capacity</a:t>
                      </a:r>
                      <a:endParaRPr kumimoji="0" lang="en-US" altLang="en-US" sz="2400" b="1" i="0" u="none" strike="noStrike" cap="none" normalizeH="0" baseline="0" dirty="0">
                        <a:ln>
                          <a:noFill/>
                        </a:ln>
                        <a:solidFill>
                          <a:schemeClr val="bg1"/>
                        </a:solidFill>
                        <a:effectLst/>
                        <a:latin typeface="+mn-lt"/>
                      </a:endParaRPr>
                    </a:p>
                  </a:txBody>
                  <a:tcPr anchor="ctr">
                    <a:lnB w="28575" cap="flat" cmpd="sng" algn="ctr">
                      <a:solidFill>
                        <a:schemeClr val="bg1"/>
                      </a:solidFill>
                      <a:prstDash val="solid"/>
                      <a:round/>
                      <a:headEnd type="none" w="med" len="med"/>
                      <a:tailEnd type="none" w="med" len="med"/>
                    </a:lnB>
                    <a:solidFill>
                      <a:srgbClr val="7030A0"/>
                    </a:solidFill>
                  </a:tcPr>
                </a:tc>
                <a:extLst>
                  <a:ext uri="{0D108BD9-81ED-4DB2-BD59-A6C34878D82A}">
                    <a16:rowId xmlns:a16="http://schemas.microsoft.com/office/drawing/2014/main" val="1948282476"/>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bg1"/>
                          </a:solidFill>
                          <a:effectLst/>
                          <a:latin typeface="+mn-lt"/>
                          <a:ea typeface="+mn-ea"/>
                          <a:cs typeface="+mn-cs"/>
                        </a:rPr>
                        <a:t>Public Information Office</a:t>
                      </a:r>
                      <a:endParaRPr kumimoji="0" lang="en-US" altLang="en-US" sz="1800" b="1" i="0" u="none" strike="noStrike" cap="none" normalizeH="0" baseline="0" dirty="0">
                        <a:ln>
                          <a:noFill/>
                        </a:ln>
                        <a:solidFill>
                          <a:schemeClr val="bg1"/>
                        </a:solidFill>
                        <a:effectLst/>
                        <a:latin typeface="+mn-lt"/>
                      </a:endParaRP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944894453"/>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Neighborhood Police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673366607"/>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Patrol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25221320"/>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Auto Theft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87003342"/>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Property Crime Investigation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567186757"/>
                  </a:ext>
                </a:extLst>
              </a:tr>
              <a:tr h="477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normalizeH="0" baseline="0" dirty="0">
                          <a:ln>
                            <a:noFill/>
                          </a:ln>
                          <a:solidFill>
                            <a:schemeClr val="bg1"/>
                          </a:solidFill>
                          <a:effectLst/>
                          <a:latin typeface="+mn-lt"/>
                          <a:ea typeface="+mn-ea"/>
                          <a:cs typeface="+mn-cs"/>
                        </a:rPr>
                        <a:t>Burglary Task Force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91049108"/>
                  </a:ext>
                </a:extLst>
              </a:tr>
              <a:tr h="477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Narcotics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272374150"/>
                  </a:ext>
                </a:extLst>
              </a:tr>
              <a:tr h="477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Crimes Against Persons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862994178"/>
                  </a:ext>
                </a:extLst>
              </a:tr>
              <a:tr h="477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bg1"/>
                          </a:solidFill>
                          <a:effectLst/>
                          <a:latin typeface="+mn-lt"/>
                        </a:rPr>
                        <a:t>Domestic Violence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86168328"/>
                  </a:ext>
                </a:extLst>
              </a:tr>
              <a:tr h="483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normalizeH="0" baseline="0" dirty="0">
                          <a:ln>
                            <a:noFill/>
                          </a:ln>
                          <a:solidFill>
                            <a:schemeClr val="bg1"/>
                          </a:solidFill>
                          <a:effectLst/>
                          <a:latin typeface="Arial" charset="0"/>
                          <a:ea typeface="+mn-ea"/>
                          <a:cs typeface="+mn-cs"/>
                        </a:rPr>
                        <a:t>Undercover Surveillance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579326709"/>
                  </a:ext>
                </a:extLst>
              </a:tr>
            </a:tbl>
          </a:graphicData>
        </a:graphic>
      </p:graphicFrame>
    </p:spTree>
    <p:extLst>
      <p:ext uri="{BB962C8B-B14F-4D97-AF65-F5344CB8AC3E}">
        <p14:creationId xmlns:p14="http://schemas.microsoft.com/office/powerpoint/2010/main" val="637084718"/>
      </p:ext>
    </p:extLst>
  </p:cSld>
  <p:clrMapOvr>
    <a:masterClrMapping/>
  </p:clrMapOvr>
  <p:transition spd="slow" advTm="60000">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786D6B3-EACE-4B14-80CC-E31E47C7B69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p:txBody>
      </p:sp>
      <p:sp>
        <p:nvSpPr>
          <p:cNvPr id="31747" name="Rectangle 3">
            <a:extLst>
              <a:ext uri="{FF2B5EF4-FFF2-40B4-BE49-F238E27FC236}">
                <a16:creationId xmlns:a16="http://schemas.microsoft.com/office/drawing/2014/main" id="{18DBC9EB-4E59-4B12-A9A0-5891003F18D7}"/>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7524" name="Rectangle 4">
            <a:extLst>
              <a:ext uri="{FF2B5EF4-FFF2-40B4-BE49-F238E27FC236}">
                <a16:creationId xmlns:a16="http://schemas.microsoft.com/office/drawing/2014/main" id="{8227A26B-9CE1-439D-8AA1-3277E9309209}"/>
              </a:ext>
            </a:extLst>
          </p:cNvPr>
          <p:cNvSpPr>
            <a:spLocks noGrp="1" noChangeArrowheads="1"/>
          </p:cNvSpPr>
          <p:nvPr>
            <p:ph type="title"/>
          </p:nvPr>
        </p:nvSpPr>
        <p:spPr>
          <a:xfrm>
            <a:off x="457200" y="152400"/>
            <a:ext cx="8229600" cy="457200"/>
          </a:xfrm>
        </p:spPr>
        <p:txBody>
          <a:bodyPr anchor="ctr"/>
          <a:lstStyle/>
          <a:p>
            <a:pPr algn="ctr" eaLnBrk="1" hangingPunct="1">
              <a:defRPr/>
            </a:pPr>
            <a:r>
              <a:rPr lang="en-US" altLang="en-US" sz="3200" b="1" dirty="0">
                <a:solidFill>
                  <a:schemeClr val="bg1"/>
                </a:solidFill>
              </a:rPr>
              <a:t>Why support NOCUPP?</a:t>
            </a:r>
            <a:r>
              <a:rPr lang="en-US" altLang="en-US" sz="3600" b="1" dirty="0">
                <a:solidFill>
                  <a:srgbClr val="006600"/>
                </a:solidFill>
              </a:rPr>
              <a:t> </a:t>
            </a:r>
          </a:p>
        </p:txBody>
      </p:sp>
      <p:sp>
        <p:nvSpPr>
          <p:cNvPr id="31749" name="Rectangle 5">
            <a:extLst>
              <a:ext uri="{FF2B5EF4-FFF2-40B4-BE49-F238E27FC236}">
                <a16:creationId xmlns:a16="http://schemas.microsoft.com/office/drawing/2014/main" id="{4077C619-6436-400A-81B7-32A3E2FE1D98}"/>
              </a:ext>
            </a:extLst>
          </p:cNvPr>
          <p:cNvSpPr>
            <a:spLocks noGrp="1" noChangeArrowheads="1"/>
          </p:cNvSpPr>
          <p:nvPr>
            <p:ph type="body" sz="half" idx="1"/>
          </p:nvPr>
        </p:nvSpPr>
        <p:spPr>
          <a:xfrm>
            <a:off x="228600" y="914400"/>
            <a:ext cx="8820150" cy="2787650"/>
          </a:xfrm>
          <a:noFill/>
          <a:extLst>
            <a:ext uri="{91240B29-F687-4F45-9708-019B960494DF}">
              <a14:hiddenLine xmlns:a14="http://schemas.microsoft.com/office/drawing/2010/main" w="28575">
                <a:solidFill>
                  <a:schemeClr val="tx1"/>
                </a:solidFill>
                <a:miter lim="800000"/>
                <a:headEnd/>
                <a:tailEnd/>
              </a14:hiddenLine>
            </a:ext>
          </a:extLst>
        </p:spPr>
        <p:txBody>
          <a:bodyPr/>
          <a:lstStyle/>
          <a:p>
            <a:pPr eaLnBrk="1" hangingPunct="1">
              <a:buFontTx/>
              <a:buNone/>
            </a:pPr>
            <a:r>
              <a:rPr lang="en-US" altLang="en-US" sz="3000" dirty="0"/>
              <a:t>Benefits for Subscribers: </a:t>
            </a:r>
            <a:r>
              <a:rPr lang="en-US" altLang="en-US" sz="3000" i="1" dirty="0"/>
              <a:t>Personalized Service</a:t>
            </a:r>
          </a:p>
          <a:p>
            <a:pPr eaLnBrk="1" hangingPunct="1">
              <a:spcBef>
                <a:spcPct val="0"/>
              </a:spcBef>
            </a:pPr>
            <a:endParaRPr lang="en-US" altLang="en-US" sz="2000" dirty="0"/>
          </a:p>
          <a:p>
            <a:pPr eaLnBrk="1" hangingPunct="1">
              <a:spcBef>
                <a:spcPct val="0"/>
              </a:spcBef>
            </a:pPr>
            <a:r>
              <a:rPr lang="en-US" altLang="en-US" sz="2600" dirty="0"/>
              <a:t>NOCUPP Officers:</a:t>
            </a:r>
          </a:p>
          <a:p>
            <a:pPr lvl="1" eaLnBrk="1" hangingPunct="1">
              <a:spcBef>
                <a:spcPct val="0"/>
              </a:spcBef>
            </a:pPr>
            <a:r>
              <a:rPr lang="en-US" altLang="en-US" dirty="0"/>
              <a:t>Know our neighborhoods</a:t>
            </a:r>
          </a:p>
          <a:p>
            <a:pPr lvl="1" eaLnBrk="1" hangingPunct="1">
              <a:spcBef>
                <a:spcPct val="0"/>
              </a:spcBef>
            </a:pPr>
            <a:r>
              <a:rPr lang="en-US" altLang="en-US" dirty="0"/>
              <a:t>Know our neighbors</a:t>
            </a:r>
          </a:p>
          <a:p>
            <a:pPr lvl="1" eaLnBrk="1" hangingPunct="1">
              <a:spcBef>
                <a:spcPct val="0"/>
              </a:spcBef>
            </a:pPr>
            <a:r>
              <a:rPr lang="en-US" altLang="en-US" dirty="0"/>
              <a:t>Provide answers to questions </a:t>
            </a:r>
          </a:p>
          <a:p>
            <a:pPr lvl="2" eaLnBrk="1" hangingPunct="1">
              <a:spcBef>
                <a:spcPct val="0"/>
              </a:spcBef>
              <a:buFont typeface="Courier New" panose="02070309020205020404" pitchFamily="49" charset="0"/>
              <a:buChar char="o"/>
            </a:pPr>
            <a:r>
              <a:rPr lang="en-US" altLang="en-US" sz="1600" i="1" dirty="0"/>
              <a:t>What to do when ???</a:t>
            </a:r>
          </a:p>
          <a:p>
            <a:pPr lvl="2" eaLnBrk="1" hangingPunct="1">
              <a:spcBef>
                <a:spcPct val="0"/>
              </a:spcBef>
              <a:buFont typeface="Courier New" panose="02070309020205020404" pitchFamily="49" charset="0"/>
              <a:buChar char="o"/>
            </a:pPr>
            <a:r>
              <a:rPr lang="en-US" altLang="en-US" sz="1600" i="1" dirty="0"/>
              <a:t>How to make your house safer</a:t>
            </a:r>
          </a:p>
        </p:txBody>
      </p:sp>
      <p:pic>
        <p:nvPicPr>
          <p:cNvPr id="31750" name="Picture 8" descr="NOCUPP website 2012-1386">
            <a:extLst>
              <a:ext uri="{FF2B5EF4-FFF2-40B4-BE49-F238E27FC236}">
                <a16:creationId xmlns:a16="http://schemas.microsoft.com/office/drawing/2014/main" id="{40004A04-4A64-42A0-AB96-4159C6EE7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71913"/>
            <a:ext cx="713898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2">
            <a:extLst>
              <a:ext uri="{FF2B5EF4-FFF2-40B4-BE49-F238E27FC236}">
                <a16:creationId xmlns:a16="http://schemas.microsoft.com/office/drawing/2014/main" id="{5BA88AFA-7477-402D-9595-6C2995062A1A}"/>
              </a:ext>
            </a:extLst>
          </p:cNvPr>
          <p:cNvSpPr>
            <a:spLocks noChangeArrowheads="1"/>
          </p:cNvSpPr>
          <p:nvPr/>
        </p:nvSpPr>
        <p:spPr bwMode="auto">
          <a:xfrm>
            <a:off x="6488113" y="2820988"/>
            <a:ext cx="2441575" cy="318135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pic>
        <p:nvPicPr>
          <p:cNvPr id="31752" name="Picture 10" descr="nocupp officer with dog">
            <a:extLst>
              <a:ext uri="{FF2B5EF4-FFF2-40B4-BE49-F238E27FC236}">
                <a16:creationId xmlns:a16="http://schemas.microsoft.com/office/drawing/2014/main" id="{6E10BD7E-13FC-46F8-A83B-77A7C9598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725" y="2987675"/>
            <a:ext cx="20383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D2B1F8CE-27CB-471C-BAE8-1978754CA380}"/>
              </a:ext>
            </a:extLst>
          </p:cNvPr>
          <p:cNvSpPr>
            <a:spLocks noChangeArrowheads="1"/>
          </p:cNvSpPr>
          <p:nvPr/>
        </p:nvSpPr>
        <p:spPr bwMode="auto">
          <a:xfrm>
            <a:off x="12700" y="6294438"/>
            <a:ext cx="7912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an average to 13.7 hours of Patrol per day</a:t>
            </a:r>
          </a:p>
        </p:txBody>
      </p:sp>
    </p:spTree>
  </p:cSld>
  <p:clrMapOvr>
    <a:masterClrMapping/>
  </p:clrMapOvr>
  <p:transition spd="slow" advTm="60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01D4EA2-AF02-452B-8188-F63824DBC29F}"/>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7411" name="Rectangle 3">
            <a:extLst>
              <a:ext uri="{FF2B5EF4-FFF2-40B4-BE49-F238E27FC236}">
                <a16:creationId xmlns:a16="http://schemas.microsoft.com/office/drawing/2014/main" id="{CDC99B07-4FE6-4697-9B3F-93EB5A6BEED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23908" name="Rectangle 4">
            <a:extLst>
              <a:ext uri="{FF2B5EF4-FFF2-40B4-BE49-F238E27FC236}">
                <a16:creationId xmlns:a16="http://schemas.microsoft.com/office/drawing/2014/main" id="{59A9F456-8CF3-4EF5-8590-25CAC8EA7043}"/>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rPr>
              <a:t>NOCUPP Impact on Everyone</a:t>
            </a:r>
            <a:r>
              <a:rPr lang="en-US" altLang="en-US" sz="3600" b="1" dirty="0">
                <a:solidFill>
                  <a:srgbClr val="006600"/>
                </a:solidFill>
              </a:rPr>
              <a:t> </a:t>
            </a:r>
          </a:p>
        </p:txBody>
      </p:sp>
      <p:graphicFrame>
        <p:nvGraphicFramePr>
          <p:cNvPr id="7" name="Content Placeholder 7">
            <a:extLst>
              <a:ext uri="{FF2B5EF4-FFF2-40B4-BE49-F238E27FC236}">
                <a16:creationId xmlns:a16="http://schemas.microsoft.com/office/drawing/2014/main" id="{36F0690E-910B-4916-867A-2D878E7F26C3}"/>
              </a:ext>
            </a:extLst>
          </p:cNvPr>
          <p:cNvGraphicFramePr>
            <a:graphicFrameLocks noGrp="1"/>
          </p:cNvGraphicFramePr>
          <p:nvPr>
            <p:ph sz="half" idx="1"/>
            <p:extLst>
              <p:ext uri="{D42A27DB-BD31-4B8C-83A1-F6EECF244321}">
                <p14:modId xmlns:p14="http://schemas.microsoft.com/office/powerpoint/2010/main" val="2861325293"/>
              </p:ext>
            </p:extLst>
          </p:nvPr>
        </p:nvGraphicFramePr>
        <p:xfrm>
          <a:off x="4240696" y="838200"/>
          <a:ext cx="4446105" cy="51704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4636F75-91FD-44F3-B5D3-9302E839F862}"/>
              </a:ext>
            </a:extLst>
          </p:cNvPr>
          <p:cNvSpPr txBox="1"/>
          <p:nvPr/>
        </p:nvSpPr>
        <p:spPr>
          <a:xfrm>
            <a:off x="7083287" y="5813445"/>
            <a:ext cx="3061253" cy="276999"/>
          </a:xfrm>
          <a:prstGeom prst="rect">
            <a:avLst/>
          </a:prstGeom>
          <a:noFill/>
        </p:spPr>
        <p:txBody>
          <a:bodyPr wrap="square" rtlCol="0">
            <a:spAutoFit/>
          </a:bodyPr>
          <a:lstStyle/>
          <a:p>
            <a:r>
              <a:rPr lang="en-US" sz="1200" dirty="0">
                <a:solidFill>
                  <a:srgbClr val="003366"/>
                </a:solidFill>
              </a:rPr>
              <a:t>*to April 1, 2022 </a:t>
            </a:r>
          </a:p>
        </p:txBody>
      </p:sp>
      <p:sp>
        <p:nvSpPr>
          <p:cNvPr id="10" name="Rectangle 7">
            <a:extLst>
              <a:ext uri="{FF2B5EF4-FFF2-40B4-BE49-F238E27FC236}">
                <a16:creationId xmlns:a16="http://schemas.microsoft.com/office/drawing/2014/main" id="{E5E4546F-CF1D-47B0-962C-A568D13060A5}"/>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55,000+ hours of Police Patrol</a:t>
            </a:r>
          </a:p>
        </p:txBody>
      </p:sp>
      <p:pic>
        <p:nvPicPr>
          <p:cNvPr id="2050" name="Picture 2">
            <a:extLst>
              <a:ext uri="{FF2B5EF4-FFF2-40B4-BE49-F238E27FC236}">
                <a16:creationId xmlns:a16="http://schemas.microsoft.com/office/drawing/2014/main" id="{BE640C09-9891-4465-9B82-4007760DE8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66" r="22536" b="2384"/>
          <a:stretch/>
        </p:blipFill>
        <p:spPr bwMode="auto">
          <a:xfrm>
            <a:off x="678257" y="1048035"/>
            <a:ext cx="3562437" cy="3818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89949C-B204-4BBC-BAA4-108A0290A59D}"/>
              </a:ext>
            </a:extLst>
          </p:cNvPr>
          <p:cNvSpPr txBox="1"/>
          <p:nvPr/>
        </p:nvSpPr>
        <p:spPr>
          <a:xfrm>
            <a:off x="678258" y="5120918"/>
            <a:ext cx="3562437" cy="646331"/>
          </a:xfrm>
          <a:prstGeom prst="rect">
            <a:avLst/>
          </a:prstGeom>
          <a:noFill/>
        </p:spPr>
        <p:txBody>
          <a:bodyPr wrap="square" rtlCol="0">
            <a:spAutoFit/>
          </a:bodyPr>
          <a:lstStyle/>
          <a:p>
            <a:pPr algn="ctr"/>
            <a:r>
              <a:rPr lang="en-US" dirty="0"/>
              <a:t>NOCUPP officers currently patrol in car number 3158</a:t>
            </a:r>
          </a:p>
        </p:txBody>
      </p:sp>
    </p:spTree>
    <p:extLst>
      <p:ext uri="{BB962C8B-B14F-4D97-AF65-F5344CB8AC3E}">
        <p14:creationId xmlns:p14="http://schemas.microsoft.com/office/powerpoint/2010/main" val="1210832470"/>
      </p:ext>
    </p:extLst>
  </p:cSld>
  <p:clrMapOvr>
    <a:masterClrMapping/>
  </p:clrMapOvr>
  <p:transition spd="med" advClick="0" advTm="60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01D4EA2-AF02-452B-8188-F63824DBC29F}"/>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7411" name="Rectangle 3">
            <a:extLst>
              <a:ext uri="{FF2B5EF4-FFF2-40B4-BE49-F238E27FC236}">
                <a16:creationId xmlns:a16="http://schemas.microsoft.com/office/drawing/2014/main" id="{CDC99B07-4FE6-4697-9B3F-93EB5A6BEED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23908" name="Rectangle 4">
            <a:extLst>
              <a:ext uri="{FF2B5EF4-FFF2-40B4-BE49-F238E27FC236}">
                <a16:creationId xmlns:a16="http://schemas.microsoft.com/office/drawing/2014/main" id="{59A9F456-8CF3-4EF5-8590-25CAC8EA7043}"/>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graphicFrame>
        <p:nvGraphicFramePr>
          <p:cNvPr id="7" name="Content Placeholder 7">
            <a:extLst>
              <a:ext uri="{FF2B5EF4-FFF2-40B4-BE49-F238E27FC236}">
                <a16:creationId xmlns:a16="http://schemas.microsoft.com/office/drawing/2014/main" id="{36F0690E-910B-4916-867A-2D878E7F26C3}"/>
              </a:ext>
            </a:extLst>
          </p:cNvPr>
          <p:cNvGraphicFramePr>
            <a:graphicFrameLocks noGrp="1"/>
          </p:cNvGraphicFramePr>
          <p:nvPr>
            <p:ph sz="half" idx="1"/>
            <p:extLst>
              <p:ext uri="{D42A27DB-BD31-4B8C-83A1-F6EECF244321}">
                <p14:modId xmlns:p14="http://schemas.microsoft.com/office/powerpoint/2010/main" val="3217722863"/>
              </p:ext>
            </p:extLst>
          </p:nvPr>
        </p:nvGraphicFramePr>
        <p:xfrm>
          <a:off x="457200" y="808038"/>
          <a:ext cx="4038600" cy="5318125"/>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a:extLst>
              <a:ext uri="{FF2B5EF4-FFF2-40B4-BE49-F238E27FC236}">
                <a16:creationId xmlns:a16="http://schemas.microsoft.com/office/drawing/2014/main" id="{AAC069A7-87FF-4C22-AD2B-58A6DB0CBCB1}"/>
              </a:ext>
            </a:extLst>
          </p:cNvPr>
          <p:cNvSpPr>
            <a:spLocks noGrp="1"/>
          </p:cNvSpPr>
          <p:nvPr>
            <p:ph sz="half" idx="2"/>
          </p:nvPr>
        </p:nvSpPr>
        <p:spPr>
          <a:xfrm>
            <a:off x="4648200" y="1046922"/>
            <a:ext cx="4038600" cy="5079241"/>
          </a:xfrm>
        </p:spPr>
        <p:txBody>
          <a:bodyPr/>
          <a:lstStyle/>
          <a:p>
            <a:pPr marL="0" indent="0">
              <a:buNone/>
            </a:pPr>
            <a:r>
              <a:rPr lang="en-US" dirty="0">
                <a:solidFill>
                  <a:srgbClr val="000000"/>
                </a:solidFill>
                <a:effectLst/>
                <a:latin typeface="Calibri" panose="020F0502020204030204" pitchFamily="34" charset="0"/>
              </a:rPr>
              <a:t>“</a:t>
            </a:r>
            <a:r>
              <a:rPr lang="en-US" i="1" dirty="0">
                <a:solidFill>
                  <a:srgbClr val="000000"/>
                </a:solidFill>
                <a:effectLst/>
                <a:latin typeface="Calibri" panose="020F0502020204030204" pitchFamily="34" charset="0"/>
              </a:rPr>
              <a:t>Thank you for the vacation watch last week.  I appreciate your valuable service.  Makes me feel much safer coming home to an empty house after having been gone for a week. (I once surprised a burglar inside my house after coming home from vacay.  It was quite scary.)”</a:t>
            </a:r>
          </a:p>
        </p:txBody>
      </p:sp>
      <p:sp>
        <p:nvSpPr>
          <p:cNvPr id="8" name="TextBox 7">
            <a:extLst>
              <a:ext uri="{FF2B5EF4-FFF2-40B4-BE49-F238E27FC236}">
                <a16:creationId xmlns:a16="http://schemas.microsoft.com/office/drawing/2014/main" id="{54636F75-91FD-44F3-B5D3-9302E839F862}"/>
              </a:ext>
            </a:extLst>
          </p:cNvPr>
          <p:cNvSpPr txBox="1"/>
          <p:nvPr/>
        </p:nvSpPr>
        <p:spPr>
          <a:xfrm>
            <a:off x="3117573" y="5849164"/>
            <a:ext cx="3061253" cy="276999"/>
          </a:xfrm>
          <a:prstGeom prst="rect">
            <a:avLst/>
          </a:prstGeom>
          <a:noFill/>
        </p:spPr>
        <p:txBody>
          <a:bodyPr wrap="square" rtlCol="0">
            <a:spAutoFit/>
          </a:bodyPr>
          <a:lstStyle/>
          <a:p>
            <a:r>
              <a:rPr lang="en-US" sz="1200" dirty="0">
                <a:solidFill>
                  <a:srgbClr val="003366"/>
                </a:solidFill>
              </a:rPr>
              <a:t>*to April 1, 2022 </a:t>
            </a:r>
          </a:p>
        </p:txBody>
      </p:sp>
      <p:sp>
        <p:nvSpPr>
          <p:cNvPr id="9" name="Rectangle 7">
            <a:extLst>
              <a:ext uri="{FF2B5EF4-FFF2-40B4-BE49-F238E27FC236}">
                <a16:creationId xmlns:a16="http://schemas.microsoft.com/office/drawing/2014/main" id="{B763797E-6B72-424A-8ADB-0A0D7C87EF97}"/>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55,000+ hours of Police Patrol</a:t>
            </a:r>
          </a:p>
        </p:txBody>
      </p:sp>
      <p:sp>
        <p:nvSpPr>
          <p:cNvPr id="10" name="Rectangle 4">
            <a:extLst>
              <a:ext uri="{FF2B5EF4-FFF2-40B4-BE49-F238E27FC236}">
                <a16:creationId xmlns:a16="http://schemas.microsoft.com/office/drawing/2014/main" id="{80BD87CE-62D0-45D7-B2F1-9985E9892D26}"/>
              </a:ext>
            </a:extLst>
          </p:cNvPr>
          <p:cNvSpPr txBox="1">
            <a:spLocks noChangeArrowheads="1"/>
          </p:cNvSpPr>
          <p:nvPr/>
        </p:nvSpPr>
        <p:spPr>
          <a:xfrm>
            <a:off x="457200" y="0"/>
            <a:ext cx="8229600" cy="715963"/>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chemeClr val="bg1"/>
                </a:solidFill>
              </a:rPr>
              <a:t>NOCUPP Impact for Members Only</a:t>
            </a:r>
            <a:r>
              <a:rPr lang="en-US" altLang="en-US" sz="3600" b="1" dirty="0">
                <a:solidFill>
                  <a:srgbClr val="006600"/>
                </a:solidFill>
              </a:rPr>
              <a:t> </a:t>
            </a:r>
          </a:p>
        </p:txBody>
      </p:sp>
    </p:spTree>
    <p:extLst>
      <p:ext uri="{BB962C8B-B14F-4D97-AF65-F5344CB8AC3E}">
        <p14:creationId xmlns:p14="http://schemas.microsoft.com/office/powerpoint/2010/main" val="1903879050"/>
      </p:ext>
    </p:extLst>
  </p:cSld>
  <p:clrMapOvr>
    <a:masterClrMapping/>
  </p:clrMapOvr>
  <p:transition spd="med" advClick="0" advTm="60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4FED9EB-0A19-4505-868D-4FDEB7C78DDE}"/>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9459" name="Rectangle 3">
            <a:extLst>
              <a:ext uri="{FF2B5EF4-FFF2-40B4-BE49-F238E27FC236}">
                <a16:creationId xmlns:a16="http://schemas.microsoft.com/office/drawing/2014/main" id="{F61A896A-1279-4C19-BE38-D65ACC6DE4C1}"/>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23908" name="Rectangle 4">
            <a:extLst>
              <a:ext uri="{FF2B5EF4-FFF2-40B4-BE49-F238E27FC236}">
                <a16:creationId xmlns:a16="http://schemas.microsoft.com/office/drawing/2014/main" id="{A6EB23CF-5DBA-417A-9D7A-A7DB49DC8F9C}"/>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3200" b="1" dirty="0">
                <a:solidFill>
                  <a:schemeClr val="bg1"/>
                </a:solidFill>
                <a:latin typeface="Century Gothic" pitchFamily="34" charset="0"/>
              </a:rPr>
              <a:t>Vacation Watches for an Average Year </a:t>
            </a:r>
            <a:endParaRPr lang="en-US" altLang="en-US" sz="3600" b="1" dirty="0">
              <a:solidFill>
                <a:srgbClr val="006600"/>
              </a:solidFill>
            </a:endParaRPr>
          </a:p>
        </p:txBody>
      </p:sp>
      <p:graphicFrame>
        <p:nvGraphicFramePr>
          <p:cNvPr id="4" name="Chart 3">
            <a:extLst>
              <a:ext uri="{FF2B5EF4-FFF2-40B4-BE49-F238E27FC236}">
                <a16:creationId xmlns:a16="http://schemas.microsoft.com/office/drawing/2014/main" id="{4B77E3B3-98FF-4051-8DE3-362A1FF8419F}"/>
              </a:ext>
            </a:extLst>
          </p:cNvPr>
          <p:cNvGraphicFramePr/>
          <p:nvPr>
            <p:extLst>
              <p:ext uri="{D42A27DB-BD31-4B8C-83A1-F6EECF244321}">
                <p14:modId xmlns:p14="http://schemas.microsoft.com/office/powerpoint/2010/main" val="4237929843"/>
              </p:ext>
            </p:extLst>
          </p:nvPr>
        </p:nvGraphicFramePr>
        <p:xfrm>
          <a:off x="457200" y="715963"/>
          <a:ext cx="8229600" cy="47450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564D092-AEF8-4DF3-B5BB-DE2F99418EE0}"/>
              </a:ext>
            </a:extLst>
          </p:cNvPr>
          <p:cNvSpPr txBox="1"/>
          <p:nvPr/>
        </p:nvSpPr>
        <p:spPr>
          <a:xfrm>
            <a:off x="4389120" y="922782"/>
            <a:ext cx="1056700" cy="369332"/>
          </a:xfrm>
          <a:prstGeom prst="rect">
            <a:avLst/>
          </a:prstGeom>
          <a:noFill/>
        </p:spPr>
        <p:txBody>
          <a:bodyPr wrap="none" rtlCol="0">
            <a:spAutoFit/>
          </a:bodyPr>
          <a:lstStyle/>
          <a:p>
            <a:r>
              <a:rPr lang="en-US" dirty="0"/>
              <a:t>Summer</a:t>
            </a:r>
          </a:p>
        </p:txBody>
      </p:sp>
      <p:sp>
        <p:nvSpPr>
          <p:cNvPr id="11" name="TextBox 10">
            <a:extLst>
              <a:ext uri="{FF2B5EF4-FFF2-40B4-BE49-F238E27FC236}">
                <a16:creationId xmlns:a16="http://schemas.microsoft.com/office/drawing/2014/main" id="{983E5D78-1907-41AA-9063-7A2D7370FABD}"/>
              </a:ext>
            </a:extLst>
          </p:cNvPr>
          <p:cNvSpPr txBox="1"/>
          <p:nvPr/>
        </p:nvSpPr>
        <p:spPr>
          <a:xfrm>
            <a:off x="1572408" y="2147931"/>
            <a:ext cx="1518364" cy="369332"/>
          </a:xfrm>
          <a:prstGeom prst="rect">
            <a:avLst/>
          </a:prstGeom>
          <a:noFill/>
        </p:spPr>
        <p:txBody>
          <a:bodyPr wrap="none" rtlCol="0">
            <a:spAutoFit/>
          </a:bodyPr>
          <a:lstStyle/>
          <a:p>
            <a:r>
              <a:rPr lang="en-US" dirty="0"/>
              <a:t>Spring Break</a:t>
            </a:r>
          </a:p>
        </p:txBody>
      </p:sp>
      <p:sp>
        <p:nvSpPr>
          <p:cNvPr id="12" name="TextBox 11">
            <a:extLst>
              <a:ext uri="{FF2B5EF4-FFF2-40B4-BE49-F238E27FC236}">
                <a16:creationId xmlns:a16="http://schemas.microsoft.com/office/drawing/2014/main" id="{CB0829F0-674A-4A72-9141-315AB030CE2C}"/>
              </a:ext>
            </a:extLst>
          </p:cNvPr>
          <p:cNvSpPr txBox="1"/>
          <p:nvPr/>
        </p:nvSpPr>
        <p:spPr>
          <a:xfrm>
            <a:off x="7424570" y="1611827"/>
            <a:ext cx="1069524" cy="369332"/>
          </a:xfrm>
          <a:prstGeom prst="rect">
            <a:avLst/>
          </a:prstGeom>
          <a:noFill/>
        </p:spPr>
        <p:txBody>
          <a:bodyPr wrap="none" rtlCol="0">
            <a:spAutoFit/>
          </a:bodyPr>
          <a:lstStyle/>
          <a:p>
            <a:r>
              <a:rPr lang="en-US" dirty="0"/>
              <a:t>Holidays</a:t>
            </a:r>
          </a:p>
        </p:txBody>
      </p:sp>
      <p:sp>
        <p:nvSpPr>
          <p:cNvPr id="13" name="Rectangle 7">
            <a:extLst>
              <a:ext uri="{FF2B5EF4-FFF2-40B4-BE49-F238E27FC236}">
                <a16:creationId xmlns:a16="http://schemas.microsoft.com/office/drawing/2014/main" id="{18E55578-562A-4C71-9D12-A34A351219F9}"/>
              </a:ext>
            </a:extLst>
          </p:cNvPr>
          <p:cNvSpPr>
            <a:spLocks noChangeArrowheads="1"/>
          </p:cNvSpPr>
          <p:nvPr/>
        </p:nvSpPr>
        <p:spPr bwMode="auto">
          <a:xfrm>
            <a:off x="12700" y="6294438"/>
            <a:ext cx="5989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64,000+ Vacation Watches</a:t>
            </a:r>
          </a:p>
        </p:txBody>
      </p:sp>
    </p:spTree>
    <p:extLst>
      <p:ext uri="{BB962C8B-B14F-4D97-AF65-F5344CB8AC3E}">
        <p14:creationId xmlns:p14="http://schemas.microsoft.com/office/powerpoint/2010/main" val="1846814201"/>
      </p:ext>
    </p:extLst>
  </p:cSld>
  <p:clrMapOvr>
    <a:masterClrMapping/>
  </p:clrMapOvr>
  <p:transition spd="med" advClick="0" advTm="60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grass, outdoor, sign&#10;&#10;Description automatically generated">
            <a:extLst>
              <a:ext uri="{FF2B5EF4-FFF2-40B4-BE49-F238E27FC236}">
                <a16:creationId xmlns:a16="http://schemas.microsoft.com/office/drawing/2014/main" id="{0E799A7A-27AB-4BDA-8C67-8985F0503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66783"/>
            <a:ext cx="9144000" cy="2724833"/>
          </a:xfrm>
          <a:prstGeom prst="rect">
            <a:avLst/>
          </a:prstGeom>
        </p:spPr>
      </p:pic>
      <p:sp>
        <p:nvSpPr>
          <p:cNvPr id="29698" name="Rectangle 2">
            <a:extLst>
              <a:ext uri="{FF2B5EF4-FFF2-40B4-BE49-F238E27FC236}">
                <a16:creationId xmlns:a16="http://schemas.microsoft.com/office/drawing/2014/main" id="{0A7727B2-3D28-4FDA-B4A8-2728B4D57516}"/>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r>
              <a:rPr lang="en-US" altLang="en-US" sz="2000" b="1" dirty="0">
                <a:solidFill>
                  <a:schemeClr val="bg1"/>
                </a:solidFill>
              </a:rPr>
              <a:t> </a:t>
            </a: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29699" name="Rectangle 3">
            <a:extLst>
              <a:ext uri="{FF2B5EF4-FFF2-40B4-BE49-F238E27FC236}">
                <a16:creationId xmlns:a16="http://schemas.microsoft.com/office/drawing/2014/main" id="{A7D2CE25-EAEA-4865-9397-AE705A2D548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dirty="0">
              <a:latin typeface="Tahoma" panose="020B0604030504040204" pitchFamily="34" charset="0"/>
            </a:endParaRPr>
          </a:p>
        </p:txBody>
      </p:sp>
      <p:sp>
        <p:nvSpPr>
          <p:cNvPr id="107524" name="Rectangle 4">
            <a:extLst>
              <a:ext uri="{FF2B5EF4-FFF2-40B4-BE49-F238E27FC236}">
                <a16:creationId xmlns:a16="http://schemas.microsoft.com/office/drawing/2014/main" id="{275FE180-CB83-483B-9335-CA466D113603}"/>
              </a:ext>
            </a:extLst>
          </p:cNvPr>
          <p:cNvSpPr>
            <a:spLocks noGrp="1" noChangeArrowheads="1"/>
          </p:cNvSpPr>
          <p:nvPr>
            <p:ph type="title"/>
          </p:nvPr>
        </p:nvSpPr>
        <p:spPr>
          <a:xfrm>
            <a:off x="457200" y="152400"/>
            <a:ext cx="8229600" cy="457200"/>
          </a:xfrm>
        </p:spPr>
        <p:txBody>
          <a:bodyPr anchor="ctr"/>
          <a:lstStyle/>
          <a:p>
            <a:pPr algn="ctr" eaLnBrk="1" hangingPunct="1">
              <a:defRPr/>
            </a:pPr>
            <a:r>
              <a:rPr lang="en-US" altLang="en-US" sz="3200" b="1" dirty="0">
                <a:solidFill>
                  <a:schemeClr val="bg1"/>
                </a:solidFill>
              </a:rPr>
              <a:t>What NOCUPP does for Members</a:t>
            </a:r>
            <a:r>
              <a:rPr lang="en-US" altLang="en-US" sz="3600" b="1" dirty="0">
                <a:solidFill>
                  <a:srgbClr val="006600"/>
                </a:solidFill>
              </a:rPr>
              <a:t> </a:t>
            </a:r>
          </a:p>
        </p:txBody>
      </p:sp>
      <p:sp>
        <p:nvSpPr>
          <p:cNvPr id="29701" name="Rectangle 5">
            <a:extLst>
              <a:ext uri="{FF2B5EF4-FFF2-40B4-BE49-F238E27FC236}">
                <a16:creationId xmlns:a16="http://schemas.microsoft.com/office/drawing/2014/main" id="{809D5F24-2C9F-4BF1-8FA0-BA7D8D340F7A}"/>
              </a:ext>
            </a:extLst>
          </p:cNvPr>
          <p:cNvSpPr>
            <a:spLocks noGrp="1" noChangeArrowheads="1"/>
          </p:cNvSpPr>
          <p:nvPr>
            <p:ph type="body" sz="half" idx="1"/>
          </p:nvPr>
        </p:nvSpPr>
        <p:spPr>
          <a:xfrm>
            <a:off x="228600" y="914400"/>
            <a:ext cx="8743950" cy="5094288"/>
          </a:xfrm>
          <a:noFill/>
          <a:extLst>
            <a:ext uri="{91240B29-F687-4F45-9708-019B960494DF}">
              <a14:hiddenLine xmlns:a14="http://schemas.microsoft.com/office/drawing/2010/main" w="28575">
                <a:solidFill>
                  <a:schemeClr val="tx1"/>
                </a:solidFill>
                <a:miter lim="800000"/>
                <a:headEnd/>
                <a:tailEnd/>
              </a14:hiddenLine>
            </a:ext>
          </a:extLst>
        </p:spPr>
        <p:txBody>
          <a:bodyPr/>
          <a:lstStyle/>
          <a:p>
            <a:pPr eaLnBrk="1" hangingPunct="1">
              <a:buFontTx/>
              <a:buNone/>
            </a:pPr>
            <a:r>
              <a:rPr lang="en-US" altLang="en-US" sz="3600" dirty="0"/>
              <a:t>Benefits for Subscribers:</a:t>
            </a:r>
            <a:endParaRPr lang="en-US" altLang="en-US" sz="2400" dirty="0"/>
          </a:p>
          <a:p>
            <a:pPr eaLnBrk="1" hangingPunct="1">
              <a:spcBef>
                <a:spcPct val="0"/>
              </a:spcBef>
            </a:pPr>
            <a:r>
              <a:rPr lang="en-US" altLang="en-US" dirty="0"/>
              <a:t>Direct access to officers</a:t>
            </a:r>
          </a:p>
          <a:p>
            <a:pPr eaLnBrk="1" hangingPunct="1">
              <a:spcBef>
                <a:spcPct val="0"/>
              </a:spcBef>
            </a:pPr>
            <a:r>
              <a:rPr lang="en-US" altLang="en-US" dirty="0"/>
              <a:t>Suspicious person/bump in the night response</a:t>
            </a:r>
          </a:p>
          <a:p>
            <a:pPr eaLnBrk="1" hangingPunct="1">
              <a:spcBef>
                <a:spcPct val="0"/>
              </a:spcBef>
            </a:pPr>
            <a:r>
              <a:rPr lang="en-US" altLang="en-US" dirty="0"/>
              <a:t>Vacation Watch &amp; Construction Watch</a:t>
            </a:r>
          </a:p>
          <a:p>
            <a:pPr eaLnBrk="1" hangingPunct="1">
              <a:spcBef>
                <a:spcPct val="0"/>
              </a:spcBef>
            </a:pPr>
            <a:r>
              <a:rPr lang="en-US" altLang="en-US" dirty="0"/>
              <a:t>Home Security Assessment by a NOCUPP Officer</a:t>
            </a:r>
          </a:p>
          <a:p>
            <a:pPr eaLnBrk="1" hangingPunct="1">
              <a:spcBef>
                <a:spcPct val="0"/>
              </a:spcBef>
            </a:pPr>
            <a:r>
              <a:rPr lang="en-US" altLang="en-US" dirty="0"/>
              <a:t>Crime Reporting and Investigation Support</a:t>
            </a:r>
            <a:r>
              <a:rPr lang="en-US" altLang="en-US" sz="3200" dirty="0"/>
              <a:t> </a:t>
            </a:r>
          </a:p>
        </p:txBody>
      </p:sp>
      <p:sp>
        <p:nvSpPr>
          <p:cNvPr id="29702" name="Rectangle 5">
            <a:extLst>
              <a:ext uri="{FF2B5EF4-FFF2-40B4-BE49-F238E27FC236}">
                <a16:creationId xmlns:a16="http://schemas.microsoft.com/office/drawing/2014/main" id="{A93254A0-BBC1-4005-9748-B3DA5DC07EC5}"/>
              </a:ext>
            </a:extLst>
          </p:cNvPr>
          <p:cNvSpPr>
            <a:spLocks noChangeArrowheads="1"/>
          </p:cNvSpPr>
          <p:nvPr/>
        </p:nvSpPr>
        <p:spPr bwMode="auto">
          <a:xfrm>
            <a:off x="215900" y="2873375"/>
            <a:ext cx="4129088"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400" b="1">
              <a:latin typeface="Century Gothic" panose="020B0502020202020204" pitchFamily="34" charset="0"/>
            </a:endParaRPr>
          </a:p>
        </p:txBody>
      </p:sp>
      <p:sp>
        <p:nvSpPr>
          <p:cNvPr id="8" name="Rectangle 7">
            <a:extLst>
              <a:ext uri="{FF2B5EF4-FFF2-40B4-BE49-F238E27FC236}">
                <a16:creationId xmlns:a16="http://schemas.microsoft.com/office/drawing/2014/main" id="{10E5682E-1525-4F5D-A1FB-AF92F5C63E5C}"/>
              </a:ext>
            </a:extLst>
          </p:cNvPr>
          <p:cNvSpPr>
            <a:spLocks noChangeArrowheads="1"/>
          </p:cNvSpPr>
          <p:nvPr/>
        </p:nvSpPr>
        <p:spPr bwMode="auto">
          <a:xfrm>
            <a:off x="12700" y="6294438"/>
            <a:ext cx="5989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64,000+ Vacation Watches</a:t>
            </a:r>
          </a:p>
        </p:txBody>
      </p:sp>
      <p:sp>
        <p:nvSpPr>
          <p:cNvPr id="4" name="TextBox 3">
            <a:extLst>
              <a:ext uri="{FF2B5EF4-FFF2-40B4-BE49-F238E27FC236}">
                <a16:creationId xmlns:a16="http://schemas.microsoft.com/office/drawing/2014/main" id="{86BF40A2-D25B-40A1-A9EA-2A3B12C5397D}"/>
              </a:ext>
            </a:extLst>
          </p:cNvPr>
          <p:cNvSpPr txBox="1"/>
          <p:nvPr/>
        </p:nvSpPr>
        <p:spPr>
          <a:xfrm flipH="1">
            <a:off x="457200" y="3591057"/>
            <a:ext cx="9594670" cy="923330"/>
          </a:xfrm>
          <a:prstGeom prst="rect">
            <a:avLst/>
          </a:prstGeom>
          <a:noFill/>
        </p:spPr>
        <p:txBody>
          <a:bodyPr wrap="square" rtlCol="0">
            <a:spAutoFit/>
          </a:bodyPr>
          <a:lstStyle/>
          <a:p>
            <a:r>
              <a:rPr lang="en-US" b="1" i="0" dirty="0">
                <a:solidFill>
                  <a:schemeClr val="bg1">
                    <a:lumMod val="95000"/>
                  </a:schemeClr>
                </a:solidFill>
                <a:effectLst>
                  <a:outerShdw blurRad="38100" dist="38100" dir="2700000" algn="tl">
                    <a:srgbClr val="000000">
                      <a:alpha val="43137"/>
                    </a:srgbClr>
                  </a:outerShdw>
                </a:effectLst>
                <a:latin typeface="Helvetica Neue"/>
              </a:rPr>
              <a:t>  more members = more signs </a:t>
            </a:r>
          </a:p>
          <a:p>
            <a:r>
              <a:rPr lang="en-US" b="1" dirty="0">
                <a:solidFill>
                  <a:schemeClr val="bg1">
                    <a:lumMod val="95000"/>
                  </a:schemeClr>
                </a:solidFill>
                <a:effectLst>
                  <a:outerShdw blurRad="38100" dist="38100" dir="2700000" algn="tl">
                    <a:srgbClr val="000000">
                      <a:alpha val="43137"/>
                    </a:srgbClr>
                  </a:outerShdw>
                </a:effectLst>
                <a:latin typeface="Helvetica Neue"/>
              </a:rPr>
              <a:t>		</a:t>
            </a:r>
            <a:r>
              <a:rPr lang="en-US" b="1" i="0" dirty="0">
                <a:solidFill>
                  <a:schemeClr val="bg1">
                    <a:lumMod val="95000"/>
                  </a:schemeClr>
                </a:solidFill>
                <a:effectLst>
                  <a:outerShdw blurRad="38100" dist="38100" dir="2700000" algn="tl">
                    <a:srgbClr val="000000">
                      <a:alpha val="43137"/>
                    </a:srgbClr>
                  </a:outerShdw>
                </a:effectLst>
                <a:latin typeface="Helvetica Neue"/>
              </a:rPr>
              <a:t>= more concentrated area patrol </a:t>
            </a:r>
          </a:p>
          <a:p>
            <a:r>
              <a:rPr lang="en-US" b="1" i="0" dirty="0">
                <a:solidFill>
                  <a:schemeClr val="bg1">
                    <a:lumMod val="95000"/>
                  </a:schemeClr>
                </a:solidFill>
                <a:effectLst>
                  <a:outerShdw blurRad="38100" dist="38100" dir="2700000" algn="tl">
                    <a:srgbClr val="000000">
                      <a:alpha val="43137"/>
                    </a:srgbClr>
                  </a:outerShdw>
                </a:effectLst>
                <a:latin typeface="Helvetica Neue"/>
              </a:rPr>
              <a:t>		= safer neighborhoods</a:t>
            </a:r>
            <a:endParaRPr lang="en-US"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7983618"/>
      </p:ext>
    </p:extLst>
  </p:cSld>
  <p:clrMapOvr>
    <a:masterClrMapping/>
  </p:clrMapOvr>
  <mc:AlternateContent xmlns:mc="http://schemas.openxmlformats.org/markup-compatibility/2006" xmlns:p14="http://schemas.microsoft.com/office/powerpoint/2010/main">
    <mc:Choice Requires="p14">
      <p:transition spd="slow" p14:dur="3000" advTm="120000">
        <p:fade/>
      </p:transition>
    </mc:Choice>
    <mc:Fallback xmlns="">
      <p:transition spd="slow" advTm="120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D36169F7-03B9-4DDE-B9AB-548CF9A72E0C}"/>
              </a:ext>
            </a:extLst>
          </p:cNvPr>
          <p:cNvSpPr>
            <a:spLocks noChangeArrowheads="1"/>
          </p:cNvSpPr>
          <p:nvPr/>
        </p:nvSpPr>
        <p:spPr bwMode="auto">
          <a:xfrm>
            <a:off x="12700" y="6142035"/>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7171" name="Rectangle 4">
            <a:extLst>
              <a:ext uri="{FF2B5EF4-FFF2-40B4-BE49-F238E27FC236}">
                <a16:creationId xmlns:a16="http://schemas.microsoft.com/office/drawing/2014/main" id="{32CAA055-5560-443C-BCF3-4B9A89906737}"/>
              </a:ext>
            </a:extLst>
          </p:cNvPr>
          <p:cNvSpPr>
            <a:spLocks noChangeArrowheads="1"/>
          </p:cNvSpPr>
          <p:nvPr/>
        </p:nvSpPr>
        <p:spPr bwMode="auto">
          <a:xfrm>
            <a:off x="12700" y="15081"/>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3125" name="Rectangle 5">
            <a:extLst>
              <a:ext uri="{FF2B5EF4-FFF2-40B4-BE49-F238E27FC236}">
                <a16:creationId xmlns:a16="http://schemas.microsoft.com/office/drawing/2014/main" id="{E26382ED-9410-446F-AE17-F7477237C580}"/>
              </a:ext>
            </a:extLst>
          </p:cNvPr>
          <p:cNvSpPr>
            <a:spLocks noGrp="1" noChangeArrowheads="1"/>
          </p:cNvSpPr>
          <p:nvPr>
            <p:ph type="title"/>
          </p:nvPr>
        </p:nvSpPr>
        <p:spPr>
          <a:xfrm>
            <a:off x="457200" y="0"/>
            <a:ext cx="8229600" cy="715963"/>
          </a:xfrm>
        </p:spPr>
        <p:txBody>
          <a:bodyPr anchor="ctr"/>
          <a:lstStyle/>
          <a:p>
            <a:pPr algn="ctr" eaLnBrk="1" hangingPunct="1">
              <a:defRPr/>
            </a:pPr>
            <a:r>
              <a:rPr lang="en-US" sz="3200" b="1" dirty="0">
                <a:solidFill>
                  <a:schemeClr val="bg1"/>
                </a:solidFill>
              </a:rPr>
              <a:t>NOCUPP Expansion</a:t>
            </a:r>
            <a:r>
              <a:rPr lang="en-US" sz="3600" b="1" dirty="0">
                <a:solidFill>
                  <a:srgbClr val="006600"/>
                </a:solidFill>
              </a:rPr>
              <a:t> </a:t>
            </a:r>
          </a:p>
        </p:txBody>
      </p:sp>
      <p:sp>
        <p:nvSpPr>
          <p:cNvPr id="7174" name="Rectangle 7">
            <a:extLst>
              <a:ext uri="{FF2B5EF4-FFF2-40B4-BE49-F238E27FC236}">
                <a16:creationId xmlns:a16="http://schemas.microsoft.com/office/drawing/2014/main" id="{2947F77A-FA56-464B-806D-B1A84DCC59B9}"/>
              </a:ext>
            </a:extLst>
          </p:cNvPr>
          <p:cNvSpPr>
            <a:spLocks noChangeArrowheads="1"/>
          </p:cNvSpPr>
          <p:nvPr/>
        </p:nvSpPr>
        <p:spPr bwMode="auto">
          <a:xfrm>
            <a:off x="12700" y="6294438"/>
            <a:ext cx="7060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Faster Responses to Calls for Help</a:t>
            </a:r>
          </a:p>
        </p:txBody>
      </p:sp>
      <p:graphicFrame>
        <p:nvGraphicFramePr>
          <p:cNvPr id="2" name="Diagram 1">
            <a:extLst>
              <a:ext uri="{FF2B5EF4-FFF2-40B4-BE49-F238E27FC236}">
                <a16:creationId xmlns:a16="http://schemas.microsoft.com/office/drawing/2014/main" id="{2B0145EE-062E-4D6B-93D4-9251FBB8B888}"/>
              </a:ext>
            </a:extLst>
          </p:cNvPr>
          <p:cNvGraphicFramePr/>
          <p:nvPr>
            <p:extLst>
              <p:ext uri="{D42A27DB-BD31-4B8C-83A1-F6EECF244321}">
                <p14:modId xmlns:p14="http://schemas.microsoft.com/office/powerpoint/2010/main" val="1664425760"/>
              </p:ext>
            </p:extLst>
          </p:nvPr>
        </p:nvGraphicFramePr>
        <p:xfrm>
          <a:off x="791816" y="1396999"/>
          <a:ext cx="757693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4815D82-52D9-45F8-9DC4-3869D0AD872A}"/>
              </a:ext>
            </a:extLst>
          </p:cNvPr>
          <p:cNvSpPr txBox="1"/>
          <p:nvPr/>
        </p:nvSpPr>
        <p:spPr>
          <a:xfrm>
            <a:off x="2224508" y="1368127"/>
            <a:ext cx="4711546" cy="369332"/>
          </a:xfrm>
          <a:prstGeom prst="rect">
            <a:avLst/>
          </a:prstGeom>
          <a:noFill/>
        </p:spPr>
        <p:txBody>
          <a:bodyPr wrap="none" rtlCol="0">
            <a:spAutoFit/>
          </a:bodyPr>
          <a:lstStyle/>
          <a:p>
            <a:r>
              <a:rPr lang="en-US" dirty="0"/>
              <a:t>Milestones in expansion into Neighborhoods</a:t>
            </a:r>
          </a:p>
        </p:txBody>
      </p:sp>
    </p:spTree>
    <p:extLst>
      <p:ext uri="{BB962C8B-B14F-4D97-AF65-F5344CB8AC3E}">
        <p14:creationId xmlns:p14="http://schemas.microsoft.com/office/powerpoint/2010/main" val="1442779039"/>
      </p:ext>
    </p:extLst>
  </p:cSld>
  <p:clrMapOvr>
    <a:masterClrMapping/>
  </p:clrMapOvr>
  <p:transition spd="med" advTm="60000">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66C35AA-F41A-4BC0-B266-4F78A3D981E9}"/>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buFontTx/>
              <a:buNone/>
            </a:pPr>
            <a:endParaRPr lang="en-US" altLang="en-US" sz="2400" b="1" dirty="0">
              <a:solidFill>
                <a:schemeClr val="bg1"/>
              </a:solidFill>
            </a:endParaRPr>
          </a:p>
          <a:p>
            <a:pPr algn="r" eaLnBrk="1" hangingPunct="1">
              <a:spcBef>
                <a:spcPct val="0"/>
              </a:spcBef>
              <a:buFontTx/>
              <a:buNone/>
            </a:pPr>
            <a:endParaRPr lang="en-US" altLang="en-US" sz="2400" dirty="0">
              <a:solidFill>
                <a:schemeClr val="bg1"/>
              </a:solidFill>
              <a:latin typeface="Tahoma" panose="020B0604030504040204" pitchFamily="34" charset="0"/>
            </a:endParaRPr>
          </a:p>
        </p:txBody>
      </p:sp>
      <p:sp>
        <p:nvSpPr>
          <p:cNvPr id="9219" name="Rectangle 3">
            <a:extLst>
              <a:ext uri="{FF2B5EF4-FFF2-40B4-BE49-F238E27FC236}">
                <a16:creationId xmlns:a16="http://schemas.microsoft.com/office/drawing/2014/main" id="{B35C21AD-C568-40FD-A66A-BA0A67EF1240}"/>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09572" name="Rectangle 4">
            <a:extLst>
              <a:ext uri="{FF2B5EF4-FFF2-40B4-BE49-F238E27FC236}">
                <a16:creationId xmlns:a16="http://schemas.microsoft.com/office/drawing/2014/main" id="{3CECC702-E6D2-4466-B88E-83F15A86A0B0}"/>
              </a:ext>
            </a:extLst>
          </p:cNvPr>
          <p:cNvSpPr>
            <a:spLocks noGrp="1" noChangeArrowheads="1"/>
          </p:cNvSpPr>
          <p:nvPr>
            <p:ph type="title"/>
          </p:nvPr>
        </p:nvSpPr>
        <p:spPr>
          <a:xfrm>
            <a:off x="457200" y="0"/>
            <a:ext cx="8229600" cy="715963"/>
          </a:xfrm>
        </p:spPr>
        <p:txBody>
          <a:bodyPr anchor="ctr"/>
          <a:lstStyle/>
          <a:p>
            <a:pPr algn="ctr" eaLnBrk="1" hangingPunct="1">
              <a:defRPr/>
            </a:pPr>
            <a:r>
              <a:rPr lang="en-US" altLang="en-US" sz="2800" b="1" dirty="0">
                <a:solidFill>
                  <a:schemeClr val="bg1"/>
                </a:solidFill>
                <a:latin typeface="Century Gothic" pitchFamily="34" charset="0"/>
              </a:rPr>
              <a:t>Thanks to our Neighborhood Associations!</a:t>
            </a:r>
            <a:endParaRPr lang="en-US" altLang="en-US" sz="2800" b="1" dirty="0">
              <a:solidFill>
                <a:srgbClr val="006600"/>
              </a:solidFill>
            </a:endParaRPr>
          </a:p>
        </p:txBody>
      </p:sp>
      <p:pic>
        <p:nvPicPr>
          <p:cNvPr id="9222" name="Picture 2">
            <a:extLst>
              <a:ext uri="{FF2B5EF4-FFF2-40B4-BE49-F238E27FC236}">
                <a16:creationId xmlns:a16="http://schemas.microsoft.com/office/drawing/2014/main" id="{C53AAB08-CED9-4620-AAED-E4A44510CF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75" y="911225"/>
            <a:ext cx="4114800" cy="874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3" name="Picture 10">
            <a:extLst>
              <a:ext uri="{FF2B5EF4-FFF2-40B4-BE49-F238E27FC236}">
                <a16:creationId xmlns:a16="http://schemas.microsoft.com/office/drawing/2014/main" id="{C9834732-2035-476A-9882-7EAA568921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5" y="2022475"/>
            <a:ext cx="4114800" cy="14144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4" name="Picture 13">
            <a:extLst>
              <a:ext uri="{FF2B5EF4-FFF2-40B4-BE49-F238E27FC236}">
                <a16:creationId xmlns:a16="http://schemas.microsoft.com/office/drawing/2014/main" id="{27246C18-9A10-43F8-8480-9BC142A486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6950" y="2006600"/>
            <a:ext cx="4114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4">
            <a:extLst>
              <a:ext uri="{FF2B5EF4-FFF2-40B4-BE49-F238E27FC236}">
                <a16:creationId xmlns:a16="http://schemas.microsoft.com/office/drawing/2014/main" id="{50D1C4BC-A2B6-4F6D-88EB-85C2D83D8A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6950" y="911225"/>
            <a:ext cx="4114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5">
            <a:extLst>
              <a:ext uri="{FF2B5EF4-FFF2-40B4-BE49-F238E27FC236}">
                <a16:creationId xmlns:a16="http://schemas.microsoft.com/office/drawing/2014/main" id="{E4AE04E0-FE19-4724-BAC8-F1EACB012AE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75213" y="4824413"/>
            <a:ext cx="1876425"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9">
            <a:extLst>
              <a:ext uri="{FF2B5EF4-FFF2-40B4-BE49-F238E27FC236}">
                <a16:creationId xmlns:a16="http://schemas.microsoft.com/office/drawing/2014/main" id="{E753FE09-2DF4-4B86-BAEE-A0F58A68989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6063" y="4941888"/>
            <a:ext cx="4114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
            <a:extLst>
              <a:ext uri="{FF2B5EF4-FFF2-40B4-BE49-F238E27FC236}">
                <a16:creationId xmlns:a16="http://schemas.microsoft.com/office/drawing/2014/main" id="{8B2AD2DF-C40D-4661-BBC2-D7D0621B9D8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64100" y="3111500"/>
            <a:ext cx="1878013" cy="167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30" name="Picture 2">
            <a:extLst>
              <a:ext uri="{FF2B5EF4-FFF2-40B4-BE49-F238E27FC236}">
                <a16:creationId xmlns:a16="http://schemas.microsoft.com/office/drawing/2014/main" id="{4A7845BB-7088-47B1-939D-1108908261E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15150" y="3098800"/>
            <a:ext cx="2001838" cy="2001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31" name="Rectangle 3">
            <a:extLst>
              <a:ext uri="{FF2B5EF4-FFF2-40B4-BE49-F238E27FC236}">
                <a16:creationId xmlns:a16="http://schemas.microsoft.com/office/drawing/2014/main" id="{1AA1A617-5F52-45BE-B4D7-C2CD1E1CDECA}"/>
              </a:ext>
            </a:extLst>
          </p:cNvPr>
          <p:cNvSpPr>
            <a:spLocks noChangeArrowheads="1"/>
          </p:cNvSpPr>
          <p:nvPr/>
        </p:nvSpPr>
        <p:spPr bwMode="auto">
          <a:xfrm>
            <a:off x="244475" y="3616325"/>
            <a:ext cx="4140200" cy="1171575"/>
          </a:xfrm>
          <a:prstGeom prst="rect">
            <a:avLst/>
          </a:prstGeom>
          <a:solidFill>
            <a:schemeClr val="bg1"/>
          </a:solidFill>
          <a:ln w="9525" algn="ctr">
            <a:solidFill>
              <a:schemeClr val="tx1"/>
            </a:solidFill>
            <a:round/>
            <a:headEnd/>
            <a:tailEnd/>
          </a:ln>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6800"/>
                </a:solidFill>
                <a:latin typeface="Arial Rounded MT Bold" panose="020F0704030504030204" pitchFamily="34" charset="0"/>
              </a:rPr>
              <a:t>Kessler Plaza – </a:t>
            </a:r>
          </a:p>
          <a:p>
            <a:pPr eaLnBrk="1" hangingPunct="1">
              <a:spcBef>
                <a:spcPct val="0"/>
              </a:spcBef>
              <a:buFontTx/>
              <a:buNone/>
            </a:pPr>
            <a:r>
              <a:rPr lang="en-US" altLang="en-US" sz="2400" b="1">
                <a:solidFill>
                  <a:srgbClr val="006800"/>
                </a:solidFill>
                <a:latin typeface="Arial Rounded MT Bold" panose="020F0704030504030204" pitchFamily="34" charset="0"/>
              </a:rPr>
              <a:t>     Ravinia Heights</a:t>
            </a:r>
          </a:p>
          <a:p>
            <a:pPr eaLnBrk="1" hangingPunct="1">
              <a:spcBef>
                <a:spcPct val="0"/>
              </a:spcBef>
              <a:buFontTx/>
              <a:buNone/>
            </a:pPr>
            <a:r>
              <a:rPr lang="en-US" altLang="en-US" sz="2000" i="1">
                <a:latin typeface="Arial Rounded MT Bold" panose="020F0704030504030204" pitchFamily="34" charset="0"/>
              </a:rPr>
              <a:t>         Neighborhood Association</a:t>
            </a:r>
            <a:endParaRPr lang="en-US" altLang="en-US" sz="1800" i="1">
              <a:latin typeface="Arial Rounded MT Bold" panose="020F0704030504030204" pitchFamily="34" charset="0"/>
            </a:endParaRPr>
          </a:p>
        </p:txBody>
      </p:sp>
      <p:sp>
        <p:nvSpPr>
          <p:cNvPr id="17" name="Rectangle 7">
            <a:extLst>
              <a:ext uri="{FF2B5EF4-FFF2-40B4-BE49-F238E27FC236}">
                <a16:creationId xmlns:a16="http://schemas.microsoft.com/office/drawing/2014/main" id="{2E7AD946-B0C0-4EBE-B630-62B85A7039C2}"/>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55,000+ hours of Police Patrol</a:t>
            </a:r>
          </a:p>
        </p:txBody>
      </p:sp>
    </p:spTree>
  </p:cSld>
  <p:clrMapOvr>
    <a:masterClrMapping/>
  </p:clrMapOvr>
  <p:transition spd="slow" advClick="0" advTm="60000">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95D20A-01E7-4EE2-BC17-E751A7581F53}"/>
              </a:ext>
            </a:extLst>
          </p:cNvPr>
          <p:cNvSpPr>
            <a:spLocks noGrp="1"/>
          </p:cNvSpPr>
          <p:nvPr>
            <p:ph type="title"/>
          </p:nvPr>
        </p:nvSpPr>
        <p:spPr/>
        <p:txBody>
          <a:bodyPr/>
          <a:lstStyle/>
          <a:p>
            <a:endParaRPr lang="en-US" dirty="0"/>
          </a:p>
        </p:txBody>
      </p:sp>
      <p:graphicFrame>
        <p:nvGraphicFramePr>
          <p:cNvPr id="9" name="Content Placeholder 8">
            <a:extLst>
              <a:ext uri="{FF2B5EF4-FFF2-40B4-BE49-F238E27FC236}">
                <a16:creationId xmlns:a16="http://schemas.microsoft.com/office/drawing/2014/main" id="{6BECF79A-DA54-4500-990F-73E2471CEA22}"/>
              </a:ext>
            </a:extLst>
          </p:cNvPr>
          <p:cNvGraphicFramePr>
            <a:graphicFrameLocks noGrp="1"/>
          </p:cNvGraphicFramePr>
          <p:nvPr>
            <p:ph sz="half" idx="1"/>
            <p:extLst>
              <p:ext uri="{D42A27DB-BD31-4B8C-83A1-F6EECF244321}">
                <p14:modId xmlns:p14="http://schemas.microsoft.com/office/powerpoint/2010/main" val="1710738907"/>
              </p:ext>
            </p:extLst>
          </p:nvPr>
        </p:nvGraphicFramePr>
        <p:xfrm>
          <a:off x="2382818" y="1035741"/>
          <a:ext cx="6411558" cy="5136459"/>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a:extLst>
              <a:ext uri="{FF2B5EF4-FFF2-40B4-BE49-F238E27FC236}">
                <a16:creationId xmlns:a16="http://schemas.microsoft.com/office/drawing/2014/main" id="{F8D804C3-07F3-494D-BEF8-E7FE7A636BDB}"/>
              </a:ext>
            </a:extLst>
          </p:cNvPr>
          <p:cNvSpPr>
            <a:spLocks noGrp="1"/>
          </p:cNvSpPr>
          <p:nvPr>
            <p:ph sz="half" idx="2"/>
          </p:nvPr>
        </p:nvSpPr>
        <p:spPr>
          <a:xfrm>
            <a:off x="349624" y="913503"/>
            <a:ext cx="2038574" cy="5136459"/>
          </a:xfrm>
        </p:spPr>
        <p:txBody>
          <a:bodyPr anchor="ctr"/>
          <a:lstStyle/>
          <a:p>
            <a:pPr marL="0" indent="0">
              <a:buNone/>
            </a:pPr>
            <a:r>
              <a:rPr lang="en-US" kern="0" dirty="0"/>
              <a:t>~20% drop in Kidd Springs crime since joining NOCUPP in 2017</a:t>
            </a:r>
          </a:p>
        </p:txBody>
      </p:sp>
      <p:sp>
        <p:nvSpPr>
          <p:cNvPr id="10" name="Rectangle 3">
            <a:extLst>
              <a:ext uri="{FF2B5EF4-FFF2-40B4-BE49-F238E27FC236}">
                <a16:creationId xmlns:a16="http://schemas.microsoft.com/office/drawing/2014/main" id="{89DB6203-603B-47D1-9615-3FA2A899BE2E}"/>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1" name="Rectangle 4">
            <a:extLst>
              <a:ext uri="{FF2B5EF4-FFF2-40B4-BE49-F238E27FC236}">
                <a16:creationId xmlns:a16="http://schemas.microsoft.com/office/drawing/2014/main" id="{3BC97726-9D4A-4B64-9E3A-CA9F71E97D72}"/>
              </a:ext>
            </a:extLst>
          </p:cNvPr>
          <p:cNvSpPr txBox="1">
            <a:spLocks noChangeArrowheads="1"/>
          </p:cNvSpPr>
          <p:nvPr/>
        </p:nvSpPr>
        <p:spPr>
          <a:xfrm>
            <a:off x="0" y="0"/>
            <a:ext cx="9144000" cy="715963"/>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chemeClr val="bg1"/>
                </a:solidFill>
              </a:rPr>
              <a:t>NOCUPP Impact on Dallas Neighborhoods</a:t>
            </a:r>
            <a:r>
              <a:rPr lang="en-US" altLang="en-US" sz="3600" b="1" dirty="0">
                <a:solidFill>
                  <a:srgbClr val="006600"/>
                </a:solidFill>
              </a:rPr>
              <a:t> </a:t>
            </a:r>
          </a:p>
        </p:txBody>
      </p:sp>
      <p:sp>
        <p:nvSpPr>
          <p:cNvPr id="12" name="Rectangle 2">
            <a:extLst>
              <a:ext uri="{FF2B5EF4-FFF2-40B4-BE49-F238E27FC236}">
                <a16:creationId xmlns:a16="http://schemas.microsoft.com/office/drawing/2014/main" id="{62C7802B-90C5-40D2-AA04-7AF5630406E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3" name="Rectangle 7">
            <a:extLst>
              <a:ext uri="{FF2B5EF4-FFF2-40B4-BE49-F238E27FC236}">
                <a16:creationId xmlns:a16="http://schemas.microsoft.com/office/drawing/2014/main" id="{BC2BE381-8FC7-4444-A0F7-EFE15850DE70}"/>
              </a:ext>
            </a:extLst>
          </p:cNvPr>
          <p:cNvSpPr>
            <a:spLocks noChangeArrowheads="1"/>
          </p:cNvSpPr>
          <p:nvPr/>
        </p:nvSpPr>
        <p:spPr bwMode="auto">
          <a:xfrm>
            <a:off x="12700" y="6294438"/>
            <a:ext cx="6162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Proactive Crime Prevention</a:t>
            </a:r>
          </a:p>
        </p:txBody>
      </p:sp>
      <p:cxnSp>
        <p:nvCxnSpPr>
          <p:cNvPr id="3" name="Straight Connector 2">
            <a:extLst>
              <a:ext uri="{FF2B5EF4-FFF2-40B4-BE49-F238E27FC236}">
                <a16:creationId xmlns:a16="http://schemas.microsoft.com/office/drawing/2014/main" id="{C298C2F7-3483-4805-9068-12D802ECB8CF}"/>
              </a:ext>
            </a:extLst>
          </p:cNvPr>
          <p:cNvCxnSpPr/>
          <p:nvPr/>
        </p:nvCxnSpPr>
        <p:spPr>
          <a:xfrm>
            <a:off x="5391509" y="1846053"/>
            <a:ext cx="0" cy="3036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E8D442D-F955-4D87-AAEB-D5BE322012FF}"/>
              </a:ext>
            </a:extLst>
          </p:cNvPr>
          <p:cNvSpPr txBox="1"/>
          <p:nvPr/>
        </p:nvSpPr>
        <p:spPr>
          <a:xfrm>
            <a:off x="3209717" y="1846053"/>
            <a:ext cx="2206053" cy="307777"/>
          </a:xfrm>
          <a:prstGeom prst="rect">
            <a:avLst/>
          </a:prstGeom>
          <a:noFill/>
        </p:spPr>
        <p:txBody>
          <a:bodyPr wrap="none" rtlCol="0">
            <a:spAutoFit/>
          </a:bodyPr>
          <a:lstStyle/>
          <a:p>
            <a:r>
              <a:rPr lang="en-US" sz="1400" b="1" dirty="0">
                <a:solidFill>
                  <a:srgbClr val="FF0000"/>
                </a:solidFill>
              </a:rPr>
              <a:t>Before joining NOCUPP</a:t>
            </a:r>
          </a:p>
        </p:txBody>
      </p:sp>
      <p:sp>
        <p:nvSpPr>
          <p:cNvPr id="15" name="TextBox 14">
            <a:extLst>
              <a:ext uri="{FF2B5EF4-FFF2-40B4-BE49-F238E27FC236}">
                <a16:creationId xmlns:a16="http://schemas.microsoft.com/office/drawing/2014/main" id="{342C814E-6436-436D-BE71-D4FCEB9C4B8D}"/>
              </a:ext>
            </a:extLst>
          </p:cNvPr>
          <p:cNvSpPr txBox="1"/>
          <p:nvPr/>
        </p:nvSpPr>
        <p:spPr>
          <a:xfrm>
            <a:off x="6076469" y="1846053"/>
            <a:ext cx="2056973" cy="307777"/>
          </a:xfrm>
          <a:prstGeom prst="rect">
            <a:avLst/>
          </a:prstGeom>
          <a:noFill/>
        </p:spPr>
        <p:txBody>
          <a:bodyPr wrap="none" rtlCol="0">
            <a:spAutoFit/>
          </a:bodyPr>
          <a:lstStyle/>
          <a:p>
            <a:r>
              <a:rPr lang="en-US" sz="1400" b="1" dirty="0">
                <a:solidFill>
                  <a:srgbClr val="FF0000"/>
                </a:solidFill>
              </a:rPr>
              <a:t>After joining NOCUPP</a:t>
            </a:r>
          </a:p>
        </p:txBody>
      </p:sp>
    </p:spTree>
    <p:extLst>
      <p:ext uri="{BB962C8B-B14F-4D97-AF65-F5344CB8AC3E}">
        <p14:creationId xmlns:p14="http://schemas.microsoft.com/office/powerpoint/2010/main" val="660483343"/>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95D20A-01E7-4EE2-BC17-E751A7581F53}"/>
              </a:ext>
            </a:extLst>
          </p:cNvPr>
          <p:cNvSpPr>
            <a:spLocks noGrp="1"/>
          </p:cNvSpPr>
          <p:nvPr>
            <p:ph type="title"/>
          </p:nvPr>
        </p:nvSpPr>
        <p:spPr/>
        <p:txBody>
          <a:bodyPr/>
          <a:lstStyle/>
          <a:p>
            <a:endParaRPr lang="en-US" dirty="0"/>
          </a:p>
        </p:txBody>
      </p:sp>
      <p:graphicFrame>
        <p:nvGraphicFramePr>
          <p:cNvPr id="9" name="Content Placeholder 8">
            <a:extLst>
              <a:ext uri="{FF2B5EF4-FFF2-40B4-BE49-F238E27FC236}">
                <a16:creationId xmlns:a16="http://schemas.microsoft.com/office/drawing/2014/main" id="{6BECF79A-DA54-4500-990F-73E2471CEA22}"/>
              </a:ext>
            </a:extLst>
          </p:cNvPr>
          <p:cNvGraphicFramePr>
            <a:graphicFrameLocks noGrp="1"/>
          </p:cNvGraphicFramePr>
          <p:nvPr>
            <p:ph sz="half" idx="1"/>
            <p:extLst>
              <p:ext uri="{D42A27DB-BD31-4B8C-83A1-F6EECF244321}">
                <p14:modId xmlns:p14="http://schemas.microsoft.com/office/powerpoint/2010/main" val="3864905994"/>
              </p:ext>
            </p:extLst>
          </p:nvPr>
        </p:nvGraphicFramePr>
        <p:xfrm>
          <a:off x="236668" y="989704"/>
          <a:ext cx="4539727" cy="5136459"/>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a:extLst>
              <a:ext uri="{FF2B5EF4-FFF2-40B4-BE49-F238E27FC236}">
                <a16:creationId xmlns:a16="http://schemas.microsoft.com/office/drawing/2014/main" id="{F8D804C3-07F3-494D-BEF8-E7FE7A636BDB}"/>
              </a:ext>
            </a:extLst>
          </p:cNvPr>
          <p:cNvSpPr>
            <a:spLocks noGrp="1"/>
          </p:cNvSpPr>
          <p:nvPr>
            <p:ph sz="half" idx="2"/>
          </p:nvPr>
        </p:nvSpPr>
        <p:spPr>
          <a:xfrm>
            <a:off x="4648200" y="989704"/>
            <a:ext cx="4038600" cy="5136459"/>
          </a:xfrm>
        </p:spPr>
        <p:txBody>
          <a:bodyPr/>
          <a:lstStyle/>
          <a:p>
            <a:r>
              <a:rPr lang="en-US" kern="0" dirty="0"/>
              <a:t>~40% drop in crime</a:t>
            </a:r>
          </a:p>
          <a:p>
            <a:r>
              <a:rPr lang="en-US" kern="0" dirty="0"/>
              <a:t>Data from neighborhoods part of NOCUPP 2012 and beyond:</a:t>
            </a:r>
          </a:p>
          <a:p>
            <a:pPr lvl="1"/>
            <a:r>
              <a:rPr lang="en-US" kern="0" dirty="0"/>
              <a:t>Kessler Park</a:t>
            </a:r>
          </a:p>
          <a:p>
            <a:pPr lvl="1"/>
            <a:r>
              <a:rPr lang="en-US" kern="0" dirty="0"/>
              <a:t>Winnetka Heights</a:t>
            </a:r>
          </a:p>
          <a:p>
            <a:pPr lvl="1"/>
            <a:r>
              <a:rPr lang="en-US" kern="0" dirty="0"/>
              <a:t>Kessler Plaza</a:t>
            </a:r>
          </a:p>
          <a:p>
            <a:pPr lvl="1"/>
            <a:r>
              <a:rPr lang="en-US" kern="0" dirty="0"/>
              <a:t>Stevens Park Village</a:t>
            </a:r>
          </a:p>
          <a:p>
            <a:pPr lvl="1"/>
            <a:r>
              <a:rPr lang="en-US" kern="0" dirty="0"/>
              <a:t>West Kessler</a:t>
            </a:r>
          </a:p>
          <a:p>
            <a:pPr lvl="1"/>
            <a:r>
              <a:rPr lang="en-US" kern="0" dirty="0"/>
              <a:t>East Kessler</a:t>
            </a:r>
          </a:p>
          <a:p>
            <a:pPr marL="0" indent="0">
              <a:buNone/>
            </a:pPr>
            <a:endParaRPr lang="en-US" i="1" kern="0" dirty="0">
              <a:solidFill>
                <a:srgbClr val="CC6600"/>
              </a:solidFill>
            </a:endParaRPr>
          </a:p>
          <a:p>
            <a:pPr lvl="1"/>
            <a:endParaRPr lang="en-US" i="1" kern="0" dirty="0"/>
          </a:p>
          <a:p>
            <a:endParaRPr lang="en-US" dirty="0"/>
          </a:p>
        </p:txBody>
      </p:sp>
      <p:sp>
        <p:nvSpPr>
          <p:cNvPr id="10" name="Rectangle 3">
            <a:extLst>
              <a:ext uri="{FF2B5EF4-FFF2-40B4-BE49-F238E27FC236}">
                <a16:creationId xmlns:a16="http://schemas.microsoft.com/office/drawing/2014/main" id="{89DB6203-603B-47D1-9615-3FA2A899BE2E}"/>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1" name="Rectangle 4">
            <a:extLst>
              <a:ext uri="{FF2B5EF4-FFF2-40B4-BE49-F238E27FC236}">
                <a16:creationId xmlns:a16="http://schemas.microsoft.com/office/drawing/2014/main" id="{3BC97726-9D4A-4B64-9E3A-CA9F71E97D72}"/>
              </a:ext>
            </a:extLst>
          </p:cNvPr>
          <p:cNvSpPr txBox="1">
            <a:spLocks noChangeArrowheads="1"/>
          </p:cNvSpPr>
          <p:nvPr/>
        </p:nvSpPr>
        <p:spPr>
          <a:xfrm>
            <a:off x="0" y="0"/>
            <a:ext cx="9144000" cy="715963"/>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chemeClr val="bg1"/>
                </a:solidFill>
              </a:rPr>
              <a:t>NOCUPP Impact in long term Neighborhoods</a:t>
            </a:r>
            <a:r>
              <a:rPr lang="en-US" altLang="en-US" sz="3600" b="1" dirty="0">
                <a:solidFill>
                  <a:srgbClr val="006600"/>
                </a:solidFill>
              </a:rPr>
              <a:t> </a:t>
            </a:r>
          </a:p>
        </p:txBody>
      </p:sp>
      <p:sp>
        <p:nvSpPr>
          <p:cNvPr id="12" name="Rectangle 2">
            <a:extLst>
              <a:ext uri="{FF2B5EF4-FFF2-40B4-BE49-F238E27FC236}">
                <a16:creationId xmlns:a16="http://schemas.microsoft.com/office/drawing/2014/main" id="{62C7802B-90C5-40D2-AA04-7AF5630406E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3" name="Rectangle 7">
            <a:extLst>
              <a:ext uri="{FF2B5EF4-FFF2-40B4-BE49-F238E27FC236}">
                <a16:creationId xmlns:a16="http://schemas.microsoft.com/office/drawing/2014/main" id="{BC2BE381-8FC7-4444-A0F7-EFE15850DE70}"/>
              </a:ext>
            </a:extLst>
          </p:cNvPr>
          <p:cNvSpPr>
            <a:spLocks noChangeArrowheads="1"/>
          </p:cNvSpPr>
          <p:nvPr/>
        </p:nvSpPr>
        <p:spPr bwMode="auto">
          <a:xfrm>
            <a:off x="12700" y="6294438"/>
            <a:ext cx="7912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an average to 13.7 hours of Patrol per day</a:t>
            </a:r>
          </a:p>
        </p:txBody>
      </p:sp>
    </p:spTree>
    <p:extLst>
      <p:ext uri="{BB962C8B-B14F-4D97-AF65-F5344CB8AC3E}">
        <p14:creationId xmlns:p14="http://schemas.microsoft.com/office/powerpoint/2010/main" val="628074198"/>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CA79C0A7-902C-4E2B-BAF9-A4E38CD00C6C}"/>
              </a:ext>
            </a:extLst>
          </p:cNvPr>
          <p:cNvGraphicFramePr>
            <a:graphicFrameLocks noGrp="1"/>
          </p:cNvGraphicFramePr>
          <p:nvPr>
            <p:ph sz="half" idx="1"/>
            <p:extLst>
              <p:ext uri="{D42A27DB-BD31-4B8C-83A1-F6EECF244321}">
                <p14:modId xmlns:p14="http://schemas.microsoft.com/office/powerpoint/2010/main" val="1018038590"/>
              </p:ext>
            </p:extLst>
          </p:nvPr>
        </p:nvGraphicFramePr>
        <p:xfrm>
          <a:off x="350050" y="966651"/>
          <a:ext cx="4221950" cy="504209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3">
            <a:extLst>
              <a:ext uri="{FF2B5EF4-FFF2-40B4-BE49-F238E27FC236}">
                <a16:creationId xmlns:a16="http://schemas.microsoft.com/office/drawing/2014/main" id="{240D5CD9-FA4E-4A64-9790-0411A5069C66}"/>
              </a:ext>
            </a:extLst>
          </p:cNvPr>
          <p:cNvSpPr>
            <a:spLocks noChangeArrowheads="1"/>
          </p:cNvSpPr>
          <p:nvPr/>
        </p:nvSpPr>
        <p:spPr bwMode="auto">
          <a:xfrm>
            <a:off x="0" y="0"/>
            <a:ext cx="9143999" cy="51435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ahoma" panose="020B0604030504040204" pitchFamily="34" charset="0"/>
            </a:endParaRPr>
          </a:p>
        </p:txBody>
      </p:sp>
      <p:sp>
        <p:nvSpPr>
          <p:cNvPr id="16" name="Rectangle 4">
            <a:extLst>
              <a:ext uri="{FF2B5EF4-FFF2-40B4-BE49-F238E27FC236}">
                <a16:creationId xmlns:a16="http://schemas.microsoft.com/office/drawing/2014/main" id="{199BC2EC-C5EB-4AF6-867C-12E1677DF4B5}"/>
              </a:ext>
            </a:extLst>
          </p:cNvPr>
          <p:cNvSpPr>
            <a:spLocks noGrp="1" noChangeArrowheads="1"/>
          </p:cNvSpPr>
          <p:nvPr>
            <p:ph type="title"/>
          </p:nvPr>
        </p:nvSpPr>
        <p:spPr>
          <a:xfrm>
            <a:off x="-1" y="24732"/>
            <a:ext cx="9144000" cy="536972"/>
          </a:xfrm>
        </p:spPr>
        <p:txBody>
          <a:bodyPr anchor="ctr"/>
          <a:lstStyle/>
          <a:p>
            <a:pPr algn="ctr" eaLnBrk="1" hangingPunct="1">
              <a:defRPr/>
            </a:pPr>
            <a:r>
              <a:rPr lang="en-US" altLang="en-US" sz="2000" b="1" dirty="0">
                <a:solidFill>
                  <a:schemeClr val="bg1"/>
                </a:solidFill>
              </a:rPr>
              <a:t>Serious Crime Rate in Dallas and NOCUPP Neighborhoods</a:t>
            </a:r>
            <a:endParaRPr lang="en-US" altLang="en-US" sz="2000" b="1" dirty="0">
              <a:solidFill>
                <a:srgbClr val="006600"/>
              </a:solidFill>
            </a:endParaRPr>
          </a:p>
        </p:txBody>
      </p:sp>
      <p:sp>
        <p:nvSpPr>
          <p:cNvPr id="3" name="Content Placeholder 2">
            <a:extLst>
              <a:ext uri="{FF2B5EF4-FFF2-40B4-BE49-F238E27FC236}">
                <a16:creationId xmlns:a16="http://schemas.microsoft.com/office/drawing/2014/main" id="{3A7EB21C-5C8B-455C-B527-124DDD90B4D0}"/>
              </a:ext>
            </a:extLst>
          </p:cNvPr>
          <p:cNvSpPr>
            <a:spLocks noGrp="1"/>
          </p:cNvSpPr>
          <p:nvPr>
            <p:ph sz="half" idx="2"/>
          </p:nvPr>
        </p:nvSpPr>
        <p:spPr>
          <a:xfrm>
            <a:off x="4648200" y="1394224"/>
            <a:ext cx="4038600" cy="4731940"/>
          </a:xfrm>
        </p:spPr>
        <p:txBody>
          <a:bodyPr/>
          <a:lstStyle/>
          <a:p>
            <a:r>
              <a:rPr lang="en-US" dirty="0"/>
              <a:t>NOCUPP Compliments and Augments DPD protection </a:t>
            </a:r>
          </a:p>
          <a:p>
            <a:r>
              <a:rPr lang="en-US" dirty="0"/>
              <a:t>Crime Rates for first 3 Quarters of the year</a:t>
            </a:r>
          </a:p>
          <a:p>
            <a:r>
              <a:rPr lang="en-US" dirty="0"/>
              <a:t>Average crime in NOCUPP neighborhoods is 33% less than Dallas</a:t>
            </a:r>
          </a:p>
        </p:txBody>
      </p:sp>
      <p:sp>
        <p:nvSpPr>
          <p:cNvPr id="8" name="Rectangle 2">
            <a:extLst>
              <a:ext uri="{FF2B5EF4-FFF2-40B4-BE49-F238E27FC236}">
                <a16:creationId xmlns:a16="http://schemas.microsoft.com/office/drawing/2014/main" id="{AEB6C614-6D98-4742-8B5B-091DAE1802F2}"/>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11" name="Rectangle 7">
            <a:extLst>
              <a:ext uri="{FF2B5EF4-FFF2-40B4-BE49-F238E27FC236}">
                <a16:creationId xmlns:a16="http://schemas.microsoft.com/office/drawing/2014/main" id="{78C6CCF7-6B4E-40E6-8239-C132DF84AB2E}"/>
              </a:ext>
            </a:extLst>
          </p:cNvPr>
          <p:cNvSpPr>
            <a:spLocks noChangeArrowheads="1"/>
          </p:cNvSpPr>
          <p:nvPr/>
        </p:nvSpPr>
        <p:spPr bwMode="auto">
          <a:xfrm>
            <a:off x="12700" y="6294438"/>
            <a:ext cx="5989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64,000+ Vacation Watches</a:t>
            </a:r>
          </a:p>
        </p:txBody>
      </p:sp>
    </p:spTree>
    <p:extLst>
      <p:ext uri="{BB962C8B-B14F-4D97-AF65-F5344CB8AC3E}">
        <p14:creationId xmlns:p14="http://schemas.microsoft.com/office/powerpoint/2010/main" val="568066726"/>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943D8A4-CB7B-4827-ACD7-D090E82FE32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buFontTx/>
              <a:buNone/>
            </a:pPr>
            <a:r>
              <a:rPr lang="en-US" altLang="en-US" sz="2200" b="1" i="1">
                <a:solidFill>
                  <a:schemeClr val="bg1"/>
                </a:solidFill>
              </a:rPr>
              <a:t> </a:t>
            </a:r>
          </a:p>
          <a:p>
            <a:pPr algn="r" eaLnBrk="1" hangingPunct="1">
              <a:spcBef>
                <a:spcPct val="0"/>
              </a:spcBef>
              <a:buFontTx/>
              <a:buNone/>
            </a:pPr>
            <a:endParaRPr lang="en-US" altLang="en-US" sz="2200" i="1">
              <a:solidFill>
                <a:schemeClr val="bg1"/>
              </a:solidFill>
              <a:latin typeface="Tahoma" panose="020B0604030504040204" pitchFamily="34" charset="0"/>
            </a:endParaRPr>
          </a:p>
        </p:txBody>
      </p:sp>
      <p:sp>
        <p:nvSpPr>
          <p:cNvPr id="37892" name="Rectangle 3">
            <a:extLst>
              <a:ext uri="{FF2B5EF4-FFF2-40B4-BE49-F238E27FC236}">
                <a16:creationId xmlns:a16="http://schemas.microsoft.com/office/drawing/2014/main" id="{481B689B-28D1-4650-A23C-7818A32920BB}"/>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1076" name="Rectangle 4">
            <a:extLst>
              <a:ext uri="{FF2B5EF4-FFF2-40B4-BE49-F238E27FC236}">
                <a16:creationId xmlns:a16="http://schemas.microsoft.com/office/drawing/2014/main" id="{605539BD-6673-4599-8DEA-6FCC1F6C3402}"/>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sp>
        <p:nvSpPr>
          <p:cNvPr id="4" name="Content Placeholder 3">
            <a:extLst>
              <a:ext uri="{FF2B5EF4-FFF2-40B4-BE49-F238E27FC236}">
                <a16:creationId xmlns:a16="http://schemas.microsoft.com/office/drawing/2014/main" id="{65BDD83C-AFE7-4CC9-88EF-8059A14FD856}"/>
              </a:ext>
            </a:extLst>
          </p:cNvPr>
          <p:cNvSpPr>
            <a:spLocks noGrp="1"/>
          </p:cNvSpPr>
          <p:nvPr>
            <p:ph sz="half" idx="2"/>
          </p:nvPr>
        </p:nvSpPr>
        <p:spPr>
          <a:xfrm>
            <a:off x="4600575" y="685800"/>
            <a:ext cx="4543425" cy="5440363"/>
          </a:xfrm>
        </p:spPr>
        <p:txBody>
          <a:bodyPr anchor="ctr"/>
          <a:lstStyle/>
          <a:p>
            <a:pPr marL="0" indent="0" algn="ctr">
              <a:buNone/>
              <a:defRPr/>
            </a:pPr>
            <a:r>
              <a:rPr lang="en-US" sz="5000" b="1" dirty="0"/>
              <a:t>Background:</a:t>
            </a:r>
          </a:p>
          <a:p>
            <a:pPr marL="0" indent="0" algn="ctr">
              <a:buNone/>
              <a:defRPr/>
            </a:pPr>
            <a:r>
              <a:rPr lang="en-US" sz="5000" b="1" dirty="0"/>
              <a:t>Crime Rates in Dallas &amp; NOCUPP</a:t>
            </a:r>
            <a:endParaRPr lang="en-US" sz="5000" dirty="0"/>
          </a:p>
        </p:txBody>
      </p:sp>
      <p:sp>
        <p:nvSpPr>
          <p:cNvPr id="8" name="Rectangle 7">
            <a:extLst>
              <a:ext uri="{FF2B5EF4-FFF2-40B4-BE49-F238E27FC236}">
                <a16:creationId xmlns:a16="http://schemas.microsoft.com/office/drawing/2014/main" id="{1415764D-B1AC-4A11-B0BB-42CE00FD57CF}"/>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53,000+ hours of Police Patrol</a:t>
            </a:r>
          </a:p>
        </p:txBody>
      </p:sp>
      <p:pic>
        <p:nvPicPr>
          <p:cNvPr id="9" name="Picture 11" descr="NOCUPP Logo1">
            <a:extLst>
              <a:ext uri="{FF2B5EF4-FFF2-40B4-BE49-F238E27FC236}">
                <a16:creationId xmlns:a16="http://schemas.microsoft.com/office/drawing/2014/main" id="{BA8F3F63-2BD5-4242-889E-7FAC895E717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8798" y="1600200"/>
            <a:ext cx="3616002" cy="355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782197"/>
      </p:ext>
    </p:extLst>
  </p:cSld>
  <p:clrMapOvr>
    <a:masterClrMapping/>
  </p:clrMapOvr>
  <p:transition spd="slow" advTm="30000">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292C-8838-045C-C3EE-5BDA3EABC418}"/>
              </a:ext>
            </a:extLst>
          </p:cNvPr>
          <p:cNvSpPr>
            <a:spLocks noGrp="1"/>
          </p:cNvSpPr>
          <p:nvPr>
            <p:ph type="title"/>
          </p:nvPr>
        </p:nvSpPr>
        <p:spPr>
          <a:xfrm>
            <a:off x="0" y="857250"/>
            <a:ext cx="9144000" cy="510778"/>
          </a:xfrm>
          <a:solidFill>
            <a:srgbClr val="002060"/>
          </a:solidFill>
        </p:spPr>
        <p:txBody>
          <a:bodyPr>
            <a:normAutofit fontScale="90000"/>
          </a:bodyPr>
          <a:lstStyle/>
          <a:p>
            <a:pPr algn="ctr"/>
            <a:r>
              <a:rPr lang="en-US" altLang="en-US" sz="2700" b="1" dirty="0">
                <a:solidFill>
                  <a:schemeClr val="bg1"/>
                </a:solidFill>
              </a:rPr>
              <a:t>Serious Crime rate in 25 most populated US cities 2015-2019</a:t>
            </a:r>
            <a:endParaRPr lang="en-US" sz="2700" dirty="0"/>
          </a:p>
        </p:txBody>
      </p:sp>
      <p:graphicFrame>
        <p:nvGraphicFramePr>
          <p:cNvPr id="6" name="Content Placeholder 5">
            <a:extLst>
              <a:ext uri="{FF2B5EF4-FFF2-40B4-BE49-F238E27FC236}">
                <a16:creationId xmlns:a16="http://schemas.microsoft.com/office/drawing/2014/main" id="{D27E8614-4504-7EBB-2E16-4621FFB1A4C5}"/>
              </a:ext>
            </a:extLst>
          </p:cNvPr>
          <p:cNvGraphicFramePr>
            <a:graphicFrameLocks noGrp="1"/>
          </p:cNvGraphicFramePr>
          <p:nvPr>
            <p:ph idx="1"/>
            <p:extLst>
              <p:ext uri="{D42A27DB-BD31-4B8C-83A1-F6EECF244321}">
                <p14:modId xmlns:p14="http://schemas.microsoft.com/office/powerpoint/2010/main" val="3828111194"/>
              </p:ext>
            </p:extLst>
          </p:nvPr>
        </p:nvGraphicFramePr>
        <p:xfrm>
          <a:off x="641350" y="1188656"/>
          <a:ext cx="7886700" cy="39354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03BEC20-95DB-DAF7-781C-0A4A02EA900C}"/>
              </a:ext>
            </a:extLst>
          </p:cNvPr>
          <p:cNvSpPr txBox="1"/>
          <p:nvPr/>
        </p:nvSpPr>
        <p:spPr>
          <a:xfrm>
            <a:off x="12700" y="5179419"/>
            <a:ext cx="9131300" cy="507831"/>
          </a:xfrm>
          <a:prstGeom prst="rect">
            <a:avLst/>
          </a:prstGeom>
          <a:solidFill>
            <a:schemeClr val="bg1"/>
          </a:solidFill>
        </p:spPr>
        <p:txBody>
          <a:bodyPr wrap="square" rtlCol="0">
            <a:spAutoFit/>
          </a:bodyPr>
          <a:lstStyle/>
          <a:p>
            <a:pPr algn="ctr"/>
            <a:r>
              <a:rPr lang="en-US" sz="1350" dirty="0"/>
              <a:t>Aggravated Assault, Arson, Burglary, Larceny/Theft, Motor Vehicle Theft, Murder, Rape, Robbery</a:t>
            </a:r>
          </a:p>
          <a:p>
            <a:pPr algn="ctr"/>
            <a:endParaRPr lang="en-US" sz="1350" dirty="0"/>
          </a:p>
        </p:txBody>
      </p:sp>
      <p:sp>
        <p:nvSpPr>
          <p:cNvPr id="3" name="Rectangle 2">
            <a:extLst>
              <a:ext uri="{FF2B5EF4-FFF2-40B4-BE49-F238E27FC236}">
                <a16:creationId xmlns:a16="http://schemas.microsoft.com/office/drawing/2014/main" id="{0FBFFE16-579B-EB41-984F-EB9B3587C1BF}"/>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a:solidFill>
                <a:schemeClr val="bg1"/>
              </a:solidFill>
            </a:endParaRPr>
          </a:p>
          <a:p>
            <a:pPr algn="r" eaLnBrk="1" hangingPunct="1">
              <a:spcBef>
                <a:spcPct val="0"/>
              </a:spcBef>
              <a:buFontTx/>
              <a:buNone/>
            </a:pPr>
            <a:endParaRPr lang="en-US" altLang="en-US" sz="2400">
              <a:solidFill>
                <a:schemeClr val="bg1"/>
              </a:solidFill>
              <a:latin typeface="Tahoma" panose="020B0604030504040204" pitchFamily="34" charset="0"/>
            </a:endParaRPr>
          </a:p>
        </p:txBody>
      </p:sp>
      <p:sp>
        <p:nvSpPr>
          <p:cNvPr id="4" name="Rectangle 7">
            <a:extLst>
              <a:ext uri="{FF2B5EF4-FFF2-40B4-BE49-F238E27FC236}">
                <a16:creationId xmlns:a16="http://schemas.microsoft.com/office/drawing/2014/main" id="{0E84F624-6F78-656B-3A97-50D581AEEBA4}"/>
              </a:ext>
            </a:extLst>
          </p:cNvPr>
          <p:cNvSpPr>
            <a:spLocks noChangeArrowheads="1"/>
          </p:cNvSpPr>
          <p:nvPr/>
        </p:nvSpPr>
        <p:spPr bwMode="auto">
          <a:xfrm>
            <a:off x="12700" y="6294438"/>
            <a:ext cx="6467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55,000+ hours of Police Patrol</a:t>
            </a:r>
          </a:p>
        </p:txBody>
      </p:sp>
      <p:sp>
        <p:nvSpPr>
          <p:cNvPr id="5" name="Rectangle 3">
            <a:extLst>
              <a:ext uri="{FF2B5EF4-FFF2-40B4-BE49-F238E27FC236}">
                <a16:creationId xmlns:a16="http://schemas.microsoft.com/office/drawing/2014/main" id="{DCA2A19C-E642-4E4C-F357-315124D288DA}"/>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8" name="Rectangle 4">
            <a:extLst>
              <a:ext uri="{FF2B5EF4-FFF2-40B4-BE49-F238E27FC236}">
                <a16:creationId xmlns:a16="http://schemas.microsoft.com/office/drawing/2014/main" id="{27548D0A-DDC4-B4E0-26E1-728320AA9EFC}"/>
              </a:ext>
            </a:extLst>
          </p:cNvPr>
          <p:cNvSpPr txBox="1">
            <a:spLocks noChangeArrowheads="1"/>
          </p:cNvSpPr>
          <p:nvPr/>
        </p:nvSpPr>
        <p:spPr>
          <a:xfrm>
            <a:off x="12700" y="0"/>
            <a:ext cx="9144000" cy="715963"/>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2400" b="1" dirty="0">
                <a:solidFill>
                  <a:schemeClr val="bg1"/>
                </a:solidFill>
              </a:rPr>
              <a:t>Crime in the 25 Most Populated US Cities</a:t>
            </a:r>
            <a:endParaRPr lang="en-US" altLang="en-US" sz="2400" b="1" dirty="0">
              <a:solidFill>
                <a:srgbClr val="006600"/>
              </a:solidFill>
            </a:endParaRPr>
          </a:p>
        </p:txBody>
      </p:sp>
    </p:spTree>
    <p:extLst>
      <p:ext uri="{BB962C8B-B14F-4D97-AF65-F5344CB8AC3E}">
        <p14:creationId xmlns:p14="http://schemas.microsoft.com/office/powerpoint/2010/main" val="2088216770"/>
      </p:ext>
    </p:extLst>
  </p:cSld>
  <p:clrMapOvr>
    <a:masterClrMapping/>
  </p:clrMapOvr>
  <mc:AlternateContent xmlns:mc="http://schemas.openxmlformats.org/markup-compatibility/2006">
    <mc:Choice xmlns:p14="http://schemas.microsoft.com/office/powerpoint/2010/main" Requires="p14">
      <p:transition spd="slow" p14:dur="2000" advTm="120000"/>
    </mc:Choice>
    <mc:Fallback>
      <p:transition spd="slow" advTm="1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943D8A4-CB7B-4827-ACD7-D090E82FE324}"/>
              </a:ext>
            </a:extLst>
          </p:cNvPr>
          <p:cNvSpPr>
            <a:spLocks noChangeArrowheads="1"/>
          </p:cNvSpPr>
          <p:nvPr/>
        </p:nvSpPr>
        <p:spPr bwMode="auto">
          <a:xfrm>
            <a:off x="0" y="617220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endParaRPr lang="en-US" altLang="en-US" sz="2000" dirty="0">
              <a:solidFill>
                <a:schemeClr val="bg1"/>
              </a:solidFill>
            </a:endParaRPr>
          </a:p>
          <a:p>
            <a:pPr algn="r" eaLnBrk="1" hangingPunct="1">
              <a:buFontTx/>
              <a:buNone/>
            </a:pPr>
            <a:r>
              <a:rPr lang="en-US" altLang="en-US" sz="2200" b="1" i="1" dirty="0">
                <a:solidFill>
                  <a:schemeClr val="bg1"/>
                </a:solidFill>
              </a:rPr>
              <a:t> </a:t>
            </a:r>
          </a:p>
          <a:p>
            <a:pPr algn="r" eaLnBrk="1" hangingPunct="1">
              <a:spcBef>
                <a:spcPct val="0"/>
              </a:spcBef>
              <a:buFontTx/>
              <a:buNone/>
            </a:pPr>
            <a:endParaRPr lang="en-US" altLang="en-US" sz="2200" i="1" dirty="0">
              <a:solidFill>
                <a:schemeClr val="bg1"/>
              </a:solidFill>
              <a:latin typeface="Tahoma" panose="020B0604030504040204" pitchFamily="34" charset="0"/>
            </a:endParaRPr>
          </a:p>
        </p:txBody>
      </p:sp>
      <p:sp>
        <p:nvSpPr>
          <p:cNvPr id="37892" name="Rectangle 3">
            <a:extLst>
              <a:ext uri="{FF2B5EF4-FFF2-40B4-BE49-F238E27FC236}">
                <a16:creationId xmlns:a16="http://schemas.microsoft.com/office/drawing/2014/main" id="{481B689B-28D1-4650-A23C-7818A32920BB}"/>
              </a:ext>
            </a:extLst>
          </p:cNvPr>
          <p:cNvSpPr>
            <a:spLocks noChangeArrowheads="1"/>
          </p:cNvSpPr>
          <p:nvPr/>
        </p:nvSpPr>
        <p:spPr bwMode="auto">
          <a:xfrm>
            <a:off x="0" y="0"/>
            <a:ext cx="9144000" cy="6858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131076" name="Rectangle 4">
            <a:extLst>
              <a:ext uri="{FF2B5EF4-FFF2-40B4-BE49-F238E27FC236}">
                <a16:creationId xmlns:a16="http://schemas.microsoft.com/office/drawing/2014/main" id="{605539BD-6673-4599-8DEA-6FCC1F6C3402}"/>
              </a:ext>
            </a:extLst>
          </p:cNvPr>
          <p:cNvSpPr>
            <a:spLocks noGrp="1" noChangeArrowheads="1"/>
          </p:cNvSpPr>
          <p:nvPr>
            <p:ph type="title"/>
          </p:nvPr>
        </p:nvSpPr>
        <p:spPr/>
        <p:txBody>
          <a:bodyPr anchor="ctr"/>
          <a:lstStyle/>
          <a:p>
            <a:pPr algn="ctr" eaLnBrk="1" hangingPunct="1">
              <a:defRPr/>
            </a:pPr>
            <a:r>
              <a:rPr lang="en-US" altLang="en-US" sz="3600" b="1" dirty="0">
                <a:solidFill>
                  <a:srgbClr val="006600"/>
                </a:solidFill>
              </a:rPr>
              <a:t> </a:t>
            </a:r>
          </a:p>
        </p:txBody>
      </p:sp>
      <p:sp>
        <p:nvSpPr>
          <p:cNvPr id="4" name="Content Placeholder 3">
            <a:extLst>
              <a:ext uri="{FF2B5EF4-FFF2-40B4-BE49-F238E27FC236}">
                <a16:creationId xmlns:a16="http://schemas.microsoft.com/office/drawing/2014/main" id="{65BDD83C-AFE7-4CC9-88EF-8059A14FD856}"/>
              </a:ext>
            </a:extLst>
          </p:cNvPr>
          <p:cNvSpPr>
            <a:spLocks noGrp="1"/>
          </p:cNvSpPr>
          <p:nvPr>
            <p:ph sz="half" idx="2"/>
          </p:nvPr>
        </p:nvSpPr>
        <p:spPr>
          <a:xfrm>
            <a:off x="4648200" y="685800"/>
            <a:ext cx="4038600" cy="5440363"/>
          </a:xfrm>
        </p:spPr>
        <p:txBody>
          <a:bodyPr anchor="ctr"/>
          <a:lstStyle/>
          <a:p>
            <a:pPr marL="0" indent="0" algn="ctr">
              <a:buNone/>
              <a:defRPr/>
            </a:pPr>
            <a:r>
              <a:rPr lang="en-US" sz="6000" b="1" dirty="0"/>
              <a:t>Who, What, Why</a:t>
            </a:r>
          </a:p>
          <a:p>
            <a:pPr marL="0" indent="0" algn="ctr">
              <a:buNone/>
              <a:defRPr/>
            </a:pPr>
            <a:r>
              <a:rPr lang="en-US" sz="6000" b="1" dirty="0"/>
              <a:t> &amp; </a:t>
            </a:r>
          </a:p>
          <a:p>
            <a:pPr marL="0" indent="0" algn="ctr">
              <a:buNone/>
              <a:defRPr/>
            </a:pPr>
            <a:r>
              <a:rPr lang="en-US" sz="6000" b="1" dirty="0"/>
              <a:t>Where</a:t>
            </a:r>
            <a:endParaRPr lang="en-US" sz="6000" dirty="0"/>
          </a:p>
        </p:txBody>
      </p:sp>
      <p:sp>
        <p:nvSpPr>
          <p:cNvPr id="8" name="Rectangle 7">
            <a:extLst>
              <a:ext uri="{FF2B5EF4-FFF2-40B4-BE49-F238E27FC236}">
                <a16:creationId xmlns:a16="http://schemas.microsoft.com/office/drawing/2014/main" id="{1415764D-B1AC-4A11-B0BB-42CE00FD57CF}"/>
              </a:ext>
            </a:extLst>
          </p:cNvPr>
          <p:cNvSpPr>
            <a:spLocks noChangeArrowheads="1"/>
          </p:cNvSpPr>
          <p:nvPr/>
        </p:nvSpPr>
        <p:spPr bwMode="auto">
          <a:xfrm>
            <a:off x="12700" y="6294438"/>
            <a:ext cx="7060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chemeClr val="bg1"/>
                </a:solidFill>
                <a:latin typeface="+mn-lt"/>
              </a:rPr>
              <a:t>NOCUPP : Delivering Faster Responses to Calls for Help</a:t>
            </a:r>
          </a:p>
        </p:txBody>
      </p:sp>
      <p:pic>
        <p:nvPicPr>
          <p:cNvPr id="9" name="Picture 11" descr="NOCUPP Logo1">
            <a:extLst>
              <a:ext uri="{FF2B5EF4-FFF2-40B4-BE49-F238E27FC236}">
                <a16:creationId xmlns:a16="http://schemas.microsoft.com/office/drawing/2014/main" id="{BA8F3F63-2BD5-4242-889E-7FAC895E717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8798" y="1600200"/>
            <a:ext cx="3616002" cy="355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603538"/>
      </p:ext>
    </p:extLst>
  </p:cSld>
  <p:clrMapOvr>
    <a:masterClrMapping/>
  </p:clrMapOvr>
  <p:transition spd="slow" advTm="30000">
    <p:circle/>
  </p:transition>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872402_Five year infographic timeline_AAS_v4" id="{15E0E4E4-C859-421D-B2AC-27461FA96924}" vid="{C7AD7A51-89C3-427E-BFA8-27D4F8CF45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E5DF72C-84FE-445A-986B-67AE46C50DAE}">
  <ds:schemaRefs>
    <ds:schemaRef ds:uri="http://schemas.microsoft.com/sharepoint/v3/contenttype/forms"/>
  </ds:schemaRefs>
</ds:datastoreItem>
</file>

<file path=customXml/itemProps2.xml><?xml version="1.0" encoding="utf-8"?>
<ds:datastoreItem xmlns:ds="http://schemas.openxmlformats.org/officeDocument/2006/customXml" ds:itemID="{EFDD14FE-EA04-4AC1-9948-7ECDFBDB7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ECE1D0-6BAB-4E58-8A9D-B6BE29B134CE}">
  <ds:schemaRefs>
    <ds:schemaRef ds:uri="http://purl.org/dc/terms/"/>
    <ds:schemaRef ds:uri="http://purl.org/dc/elements/1.1/"/>
    <ds:schemaRef ds:uri="http://schemas.microsoft.com/office/infopath/2007/PartnerControls"/>
    <ds:schemaRef ds:uri="16c05727-aa75-4e4a-9b5f-8a80a1165891"/>
    <ds:schemaRef ds:uri="http://schemas.microsoft.com/office/2006/metadata/properties"/>
    <ds:schemaRef ds:uri="http://www.w3.org/XML/1998/namespace"/>
    <ds:schemaRef ds:uri="http://purl.org/dc/dcmitype/"/>
    <ds:schemaRef ds:uri="http://schemas.microsoft.com/office/2006/documentManagement/types"/>
    <ds:schemaRef ds:uri="http://schemas.openxmlformats.org/package/2006/metadata/core-propertie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{7694B0A8-5051-403E-9F07-8CA09A01B552}tf00872402_win32</Template>
  <TotalTime>19286</TotalTime>
  <Words>4076</Words>
  <Application>Microsoft Office PowerPoint</Application>
  <PresentationFormat>On-screen Show (4:3)</PresentationFormat>
  <Paragraphs>507</Paragraphs>
  <Slides>31</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Rounded MT Bold</vt:lpstr>
      <vt:lpstr>Calibri</vt:lpstr>
      <vt:lpstr>Century Gothic</vt:lpstr>
      <vt:lpstr>Courier New</vt:lpstr>
      <vt:lpstr>Helvetica Neue</vt:lpstr>
      <vt:lpstr>Tahoma</vt:lpstr>
      <vt:lpstr>Times New Roman</vt:lpstr>
      <vt:lpstr>Wingdings</vt:lpstr>
      <vt:lpstr>Office Theme</vt:lpstr>
      <vt:lpstr>                                                                   Welcome!</vt:lpstr>
      <vt:lpstr>What does NOCUPP do? </vt:lpstr>
      <vt:lpstr>What NOCUPP does for Members </vt:lpstr>
      <vt:lpstr>PowerPoint Presentation</vt:lpstr>
      <vt:lpstr>PowerPoint Presentation</vt:lpstr>
      <vt:lpstr>Serious Crime Rate in Dallas and NOCUPP Neighborhoods</vt:lpstr>
      <vt:lpstr> </vt:lpstr>
      <vt:lpstr>Serious Crime rate in 25 most populated US cities 2015-2019</vt:lpstr>
      <vt:lpstr> </vt:lpstr>
      <vt:lpstr>Who is NOCUPP? </vt:lpstr>
      <vt:lpstr>What does NOCUPP do? </vt:lpstr>
      <vt:lpstr>What NOCUPP does for Members </vt:lpstr>
      <vt:lpstr>Why Police Patrol? </vt:lpstr>
      <vt:lpstr>NOCUPP Neighborhoods </vt:lpstr>
      <vt:lpstr> </vt:lpstr>
      <vt:lpstr>How does it work? </vt:lpstr>
      <vt:lpstr>How to join? </vt:lpstr>
      <vt:lpstr>Thanks to our Sponsors &amp; Partners!</vt:lpstr>
      <vt:lpstr> </vt:lpstr>
      <vt:lpstr>Where does NOCUPP go from here? </vt:lpstr>
      <vt:lpstr> </vt:lpstr>
      <vt:lpstr>Current Patrol </vt:lpstr>
      <vt:lpstr>2020 Crime by Time of Day in Dallas and Texas</vt:lpstr>
      <vt:lpstr>NOCUPP Activities </vt:lpstr>
      <vt:lpstr>Experienced &amp; Reliable</vt:lpstr>
      <vt:lpstr>Why support NOCUPP? </vt:lpstr>
      <vt:lpstr>NOCUPP Impact on Everyone </vt:lpstr>
      <vt:lpstr> </vt:lpstr>
      <vt:lpstr>Vacation Watches for an Average Year </vt:lpstr>
      <vt:lpstr>NOCUPP Expansion </vt:lpstr>
      <vt:lpstr>Thanks to our Neighborhood Associations!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North Oak Cliff United Police Patrol NOCUPP</dc:title>
  <dc:subject/>
  <dc:creator>Dave Mullally</dc:creator>
  <cp:keywords/>
  <dc:description/>
  <cp:lastModifiedBy>Dave Mullally</cp:lastModifiedBy>
  <cp:revision>153</cp:revision>
  <cp:lastPrinted>2022-05-04T22:13:34Z</cp:lastPrinted>
  <dcterms:created xsi:type="dcterms:W3CDTF">2021-09-29T18:07:59Z</dcterms:created>
  <dcterms:modified xsi:type="dcterms:W3CDTF">2022-10-25T21:12:46Z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