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0.jpg" ContentType="image/jpeg"/>
  <Override PartName="/ppt/notesSlides/notesSlide2.xml" ContentType="application/vnd.openxmlformats-officedocument.presentationml.notesSlide+xml"/>
  <Override PartName="/ppt/media/image21.jpg" ContentType="image/jpeg"/>
  <Override PartName="/ppt/notesSlides/notesSlide3.xml" ContentType="application/vnd.openxmlformats-officedocument.presentationml.notesSlide+xml"/>
  <Override PartName="/ppt/media/image2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94" r:id="rId2"/>
    <p:sldId id="1189" r:id="rId3"/>
    <p:sldId id="493" r:id="rId4"/>
    <p:sldId id="259" r:id="rId5"/>
    <p:sldId id="261" r:id="rId6"/>
    <p:sldId id="262" r:id="rId7"/>
    <p:sldId id="263" r:id="rId8"/>
    <p:sldId id="268" r:id="rId9"/>
    <p:sldId id="269" r:id="rId10"/>
    <p:sldId id="271" r:id="rId11"/>
    <p:sldId id="256" r:id="rId12"/>
    <p:sldId id="258" r:id="rId13"/>
    <p:sldId id="264" r:id="rId14"/>
    <p:sldId id="495" r:id="rId15"/>
    <p:sldId id="496" r:id="rId16"/>
    <p:sldId id="270" r:id="rId17"/>
    <p:sldId id="466" r:id="rId18"/>
    <p:sldId id="474" r:id="rId19"/>
    <p:sldId id="475" r:id="rId20"/>
    <p:sldId id="486" r:id="rId21"/>
    <p:sldId id="1185" r:id="rId22"/>
    <p:sldId id="1188" r:id="rId23"/>
    <p:sldId id="1187" r:id="rId24"/>
    <p:sldId id="267" r:id="rId25"/>
    <p:sldId id="1186" r:id="rId26"/>
    <p:sldId id="1191" r:id="rId27"/>
    <p:sldId id="1192" r:id="rId28"/>
    <p:sldId id="1190" r:id="rId29"/>
  </p:sldIdLst>
  <p:sldSz cx="12192000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6390F313-9C41-4485-8C1F-0941E5A2F240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8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81532"/>
            <a:ext cx="5621020" cy="3666708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459D5F69-0F41-44A8-84D8-81FD4CD5C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03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F531E-80E6-497D-ABCE-23FE0BC3EBB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89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F531E-80E6-497D-ABCE-23FE0BC3EBB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47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6F531E-80E6-497D-ABCE-23FE0BC3EBB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5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DD13-E40A-44BC-835D-BF2035C0B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8480FA-C54F-458B-B8C8-F52B233DB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F30A5-F05E-4BB3-B839-A5C69D715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DF9EF-C667-4F3C-A908-D927FF10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A50BE-5809-48D8-BE64-3E465FC9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5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3397-FC3D-43E0-ABE7-AF0E3959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19451-3010-42C6-B956-2EFADC889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0D2FA-9605-4991-A21F-E20C7A09B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AFF59-FEFE-4B4B-A704-10E778245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564E1-18A2-4001-8AD2-3D1CB106E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3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1985A-14AE-4F96-BE29-48896661E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2DB6B-610C-472C-BA95-D3C1EA96A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182D3-6C51-4437-BAA8-6E4836C5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763A7-DA58-4F7C-A782-BC24AD0C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17F33-E1CA-433C-A1D0-867F2D7A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0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3E8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47254" y="1809750"/>
            <a:ext cx="3502025" cy="3683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3E87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4/26/2022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89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8701-4C51-4612-A983-AB489961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4EB92-3637-4E6F-8158-B7E20AF4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6EA1D-F704-4FAA-AA76-3593BCC4B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B61CE-E1EE-4EC1-8809-D044894A7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26991-6A64-407C-86C5-5BDEFFD7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1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9503-2D35-49CB-87E1-0DAC7365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9059D-A2E1-42A4-B244-0F3B3520A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D0437-6012-4257-B841-84AC57906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751D3-8176-46F0-B0B6-2EF2A5C9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FDF9F5-EEC6-4659-883F-F7F920761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4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B7528-F835-487B-ACBC-EE37A2BC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4B65C-C2FD-4A9D-8C0D-249A1DF2A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3CE1E-6B93-494F-A7CC-843C64D3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26602-AECC-4CE3-A169-4C350909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85240-E422-4654-81DE-F6C41DD3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4B466-D377-450A-ACBC-542A3B85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2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C1087-B6D0-4C1B-9E60-A328AFD0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560FC-F174-4764-9DE1-C64A22C2C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0908B-C4BE-42A1-A1BC-3301E3B7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B93D9-E72E-4B66-993A-5CECF42BB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6F6F0-F7AB-4C08-BF90-78B7D36CD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42914A-C93D-400F-999E-4CE893CF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7BCFFC-9C49-43FD-B808-06B67D57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DD040-F5DD-4B80-A687-DE288A74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6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7BBA-2205-49F6-9467-399D3E3E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76191-7351-48FA-929C-F4FCC046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1D7E80-71ED-4DA3-A9C9-85E5AE94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0E7F5-8314-4BDD-A03F-185C0E50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06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63108-DD63-4180-9742-96072DD4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81B11-618F-4788-81B1-B423B1A78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642E4-E7AD-4DE0-8719-10947579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1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E4B5-C171-4AE3-A47C-A2A40705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F920D-4AC6-4AE7-8EB4-964A1B99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1C5CD-2A1B-48AF-9064-A01E194DD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950E4-EA81-4CA6-A6ED-89966C66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8A78C-35C7-4E1F-8F4F-64149C35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DF7C4-920D-464D-AE9A-D0E1220AC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6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5BE6-F7B3-4976-98A0-B6A3E19E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B3590-EFF9-4360-B145-B359714555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570B6-1B29-4DB8-9B18-4576D7FEA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8CA337-06DC-41DD-A0F5-333C8D50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F0109-76CA-4453-BB72-5099F7D8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13981-BE92-495F-B883-AD3CFC31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9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4BBC58-E75D-43AF-AEFD-3F9FA857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D66ED-E2A3-439D-946E-BC460F589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CE4C-FD88-453A-B31D-624B19271D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3EB3C-D31A-4CDD-8C9C-376AFBC8587F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6BFB4-7E51-4431-96BC-B46D523F2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3481B-3EAC-4DA4-94F9-8D535EF9D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6DFC7-A550-4E04-B87F-65F274249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chad.west@dallascityhall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26793" cy="6857997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A764AA9C-FB1B-4C3B-A2B4-F5BF6AC463C8}"/>
              </a:ext>
            </a:extLst>
          </p:cNvPr>
          <p:cNvSpPr txBox="1"/>
          <p:nvPr/>
        </p:nvSpPr>
        <p:spPr>
          <a:xfrm>
            <a:off x="7360919" y="3864864"/>
            <a:ext cx="4215384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8514" marR="5715" indent="-574675">
              <a:lnSpc>
                <a:spcPct val="100000"/>
              </a:lnSpc>
              <a:spcBef>
                <a:spcPts val="95"/>
              </a:spcBef>
            </a:pPr>
            <a:r>
              <a:rPr lang="en-US"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Mayor Pro-</a:t>
            </a:r>
            <a:r>
              <a:rPr lang="en-US" sz="2800" b="1" spc="-10" dirty="0" err="1">
                <a:solidFill>
                  <a:srgbClr val="003E87"/>
                </a:solidFill>
                <a:latin typeface="Century Gothic"/>
                <a:cs typeface="Century Gothic"/>
              </a:rPr>
              <a:t>Tem</a:t>
            </a:r>
            <a:r>
              <a:rPr lang="en-US"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 Chad West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70069-D1B0-408E-9422-EF2C78BFE565}"/>
              </a:ext>
            </a:extLst>
          </p:cNvPr>
          <p:cNvSpPr txBox="1"/>
          <p:nvPr/>
        </p:nvSpPr>
        <p:spPr>
          <a:xfrm>
            <a:off x="7159751" y="5010910"/>
            <a:ext cx="4416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NOCUPP Meeting</a:t>
            </a:r>
          </a:p>
          <a:p>
            <a:r>
              <a:rPr lang="en-US" dirty="0"/>
              <a:t>Tuesday, April 26, 2022</a:t>
            </a:r>
          </a:p>
        </p:txBody>
      </p:sp>
    </p:spTree>
    <p:extLst>
      <p:ext uri="{BB962C8B-B14F-4D97-AF65-F5344CB8AC3E}">
        <p14:creationId xmlns:p14="http://schemas.microsoft.com/office/powerpoint/2010/main" val="231004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7458" y="1151026"/>
            <a:ext cx="10145395" cy="517779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Outline: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Overall</a:t>
            </a:r>
            <a:r>
              <a:rPr sz="28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Themes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Engineering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Enforcement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Education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dirty="0">
                <a:solidFill>
                  <a:srgbClr val="003E87"/>
                </a:solidFill>
                <a:latin typeface="Century Gothic"/>
                <a:cs typeface="Century Gothic"/>
              </a:rPr>
              <a:t>Coordination</a:t>
            </a:r>
            <a:r>
              <a:rPr sz="28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&amp;</a:t>
            </a:r>
            <a:r>
              <a:rPr sz="2800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Legislation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Equity</a:t>
            </a:r>
            <a:endParaRPr sz="2800">
              <a:latin typeface="Century Gothic"/>
              <a:cs typeface="Century Gothic"/>
            </a:endParaRPr>
          </a:p>
          <a:p>
            <a:pPr marL="527685" indent="-51562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Evaluation</a:t>
            </a:r>
            <a:endParaRPr sz="28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2014"/>
              </a:spcBef>
            </a:pP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Focused</a:t>
            </a:r>
            <a:r>
              <a:rPr sz="22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on</a:t>
            </a:r>
            <a:r>
              <a:rPr sz="22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5-year</a:t>
            </a:r>
            <a:r>
              <a:rPr sz="22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timeframe.</a:t>
            </a:r>
            <a:r>
              <a:rPr sz="2200" spc="-10" dirty="0">
                <a:solidFill>
                  <a:srgbClr val="003E87"/>
                </a:solidFill>
                <a:latin typeface="Century Gothic"/>
                <a:cs typeface="Century Gothic"/>
              </a:rPr>
              <a:t> The</a:t>
            </a:r>
            <a:r>
              <a:rPr sz="22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003E87"/>
                </a:solidFill>
                <a:latin typeface="Century Gothic"/>
                <a:cs typeface="Century Gothic"/>
              </a:rPr>
              <a:t>Action</a:t>
            </a:r>
            <a:r>
              <a:rPr sz="2200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Plan</a:t>
            </a:r>
            <a:r>
              <a:rPr sz="22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003E87"/>
                </a:solidFill>
                <a:latin typeface="Century Gothic"/>
                <a:cs typeface="Century Gothic"/>
              </a:rPr>
              <a:t>should</a:t>
            </a:r>
            <a:r>
              <a:rPr sz="220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003E87"/>
                </a:solidFill>
                <a:latin typeface="Century Gothic"/>
                <a:cs typeface="Century Gothic"/>
              </a:rPr>
              <a:t>be</a:t>
            </a:r>
            <a:r>
              <a:rPr sz="22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dirty="0">
                <a:solidFill>
                  <a:srgbClr val="003E87"/>
                </a:solidFill>
                <a:latin typeface="Century Gothic"/>
                <a:cs typeface="Century Gothic"/>
              </a:rPr>
              <a:t>re-evaluated</a:t>
            </a:r>
            <a:r>
              <a:rPr sz="22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10" dirty="0">
                <a:solidFill>
                  <a:srgbClr val="003E87"/>
                </a:solidFill>
                <a:latin typeface="Century Gothic"/>
                <a:cs typeface="Century Gothic"/>
              </a:rPr>
              <a:t>and </a:t>
            </a:r>
            <a:r>
              <a:rPr sz="2200" spc="-59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updated</a:t>
            </a:r>
            <a:r>
              <a:rPr sz="22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after</a:t>
            </a:r>
            <a:r>
              <a:rPr sz="220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5</a:t>
            </a:r>
            <a:r>
              <a:rPr sz="22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200" spc="-5" dirty="0">
                <a:solidFill>
                  <a:srgbClr val="003E87"/>
                </a:solidFill>
                <a:latin typeface="Century Gothic"/>
                <a:cs typeface="Century Gothic"/>
              </a:rPr>
              <a:t>years.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775313" y="66176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pPr marL="38100">
                <a:lnSpc>
                  <a:spcPts val="1240"/>
                </a:lnSpc>
              </a:pPr>
              <a:t>10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46729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Recommendations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90475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77258" y="199771"/>
            <a:ext cx="4851400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55" dirty="0"/>
              <a:t>Upd</a:t>
            </a:r>
            <a:r>
              <a:rPr spc="-150" dirty="0"/>
              <a:t>at</a:t>
            </a:r>
            <a:r>
              <a:rPr spc="-5" dirty="0"/>
              <a:t>e</a:t>
            </a:r>
            <a:r>
              <a:rPr spc="-310" dirty="0"/>
              <a:t> </a:t>
            </a:r>
            <a:r>
              <a:rPr spc="-155" dirty="0"/>
              <a:t>o</a:t>
            </a:r>
            <a:r>
              <a:rPr spc="-5" dirty="0"/>
              <a:t>f</a:t>
            </a:r>
            <a:r>
              <a:rPr spc="-300" dirty="0"/>
              <a:t> </a:t>
            </a:r>
            <a:r>
              <a:rPr spc="-150" dirty="0"/>
              <a:t>t</a:t>
            </a:r>
            <a:r>
              <a:rPr spc="-155" dirty="0"/>
              <a:t>h</a:t>
            </a:r>
            <a:r>
              <a:rPr spc="-5" dirty="0"/>
              <a:t>e</a:t>
            </a:r>
            <a:r>
              <a:rPr spc="-300" dirty="0"/>
              <a:t> </a:t>
            </a:r>
            <a:r>
              <a:rPr spc="-155" dirty="0"/>
              <a:t>C</a:t>
            </a:r>
            <a:r>
              <a:rPr spc="-145" dirty="0"/>
              <a:t>i</a:t>
            </a:r>
            <a:r>
              <a:rPr spc="-150" dirty="0"/>
              <a:t>ty</a:t>
            </a:r>
            <a:r>
              <a:rPr spc="-290" dirty="0"/>
              <a:t>’</a:t>
            </a:r>
            <a:r>
              <a:rPr spc="-5" dirty="0"/>
              <a:t>s  </a:t>
            </a:r>
            <a:r>
              <a:rPr spc="-155" dirty="0"/>
              <a:t>S</a:t>
            </a:r>
            <a:r>
              <a:rPr spc="-140" dirty="0"/>
              <a:t>i</a:t>
            </a:r>
            <a:r>
              <a:rPr spc="-160" dirty="0"/>
              <a:t>d</a:t>
            </a:r>
            <a:r>
              <a:rPr spc="-155" dirty="0"/>
              <a:t>ewa</a:t>
            </a:r>
            <a:r>
              <a:rPr spc="-140" dirty="0"/>
              <a:t>l</a:t>
            </a:r>
            <a:r>
              <a:rPr spc="-5" dirty="0"/>
              <a:t>k</a:t>
            </a:r>
            <a:r>
              <a:rPr spc="-340" dirty="0"/>
              <a:t> </a:t>
            </a:r>
            <a:r>
              <a:rPr spc="-160" dirty="0"/>
              <a:t>M</a:t>
            </a:r>
            <a:r>
              <a:rPr spc="-155" dirty="0"/>
              <a:t>as</a:t>
            </a:r>
            <a:r>
              <a:rPr spc="-150" dirty="0"/>
              <a:t>t</a:t>
            </a:r>
            <a:r>
              <a:rPr spc="-155" dirty="0"/>
              <a:t>e</a:t>
            </a:r>
            <a:r>
              <a:rPr spc="-5" dirty="0"/>
              <a:t>r</a:t>
            </a:r>
            <a:r>
              <a:rPr spc="-280" dirty="0"/>
              <a:t> </a:t>
            </a:r>
            <a:r>
              <a:rPr spc="-155" dirty="0"/>
              <a:t>P</a:t>
            </a:r>
            <a:r>
              <a:rPr spc="-140" dirty="0"/>
              <a:t>l</a:t>
            </a:r>
            <a:r>
              <a:rPr spc="-155" dirty="0"/>
              <a:t>a</a:t>
            </a:r>
            <a:r>
              <a:rPr spc="-5" dirty="0"/>
              <a:t>n  </a:t>
            </a:r>
            <a:r>
              <a:rPr spc="-150" dirty="0"/>
              <a:t>a</a:t>
            </a:r>
            <a:r>
              <a:rPr spc="-155" dirty="0"/>
              <a:t>n</a:t>
            </a:r>
            <a:r>
              <a:rPr spc="-5" dirty="0"/>
              <a:t>d</a:t>
            </a:r>
            <a:r>
              <a:rPr spc="-315" dirty="0"/>
              <a:t> </a:t>
            </a:r>
            <a:r>
              <a:rPr spc="-150" dirty="0"/>
              <a:t>S</a:t>
            </a:r>
            <a:r>
              <a:rPr spc="-145" dirty="0"/>
              <a:t>i</a:t>
            </a:r>
            <a:r>
              <a:rPr spc="-155" dirty="0"/>
              <a:t>d</a:t>
            </a:r>
            <a:r>
              <a:rPr spc="-150" dirty="0"/>
              <a:t>ewa</a:t>
            </a:r>
            <a:r>
              <a:rPr spc="-145" dirty="0"/>
              <a:t>l</a:t>
            </a:r>
            <a:r>
              <a:rPr spc="-5" dirty="0"/>
              <a:t>k</a:t>
            </a:r>
            <a:r>
              <a:rPr spc="-325" dirty="0"/>
              <a:t> </a:t>
            </a:r>
            <a:r>
              <a:rPr spc="-150" dirty="0"/>
              <a:t>P</a:t>
            </a:r>
            <a:r>
              <a:rPr spc="-145" dirty="0"/>
              <a:t>r</a:t>
            </a:r>
            <a:r>
              <a:rPr spc="-155" dirty="0"/>
              <a:t>o</a:t>
            </a:r>
            <a:r>
              <a:rPr spc="-145" dirty="0"/>
              <a:t>j</a:t>
            </a:r>
            <a:r>
              <a:rPr spc="-150" dirty="0"/>
              <a:t>ec</a:t>
            </a:r>
            <a:r>
              <a:rPr spc="-5" dirty="0"/>
              <a:t>t  </a:t>
            </a:r>
            <a:r>
              <a:rPr spc="-150" dirty="0"/>
              <a:t>P</a:t>
            </a:r>
            <a:r>
              <a:rPr spc="-145" dirty="0"/>
              <a:t>ri</a:t>
            </a:r>
            <a:r>
              <a:rPr spc="-155" dirty="0"/>
              <a:t>o</a:t>
            </a:r>
            <a:r>
              <a:rPr spc="-145" dirty="0"/>
              <a:t>ri</a:t>
            </a:r>
            <a:r>
              <a:rPr spc="-150" dirty="0"/>
              <a:t>t</a:t>
            </a:r>
            <a:r>
              <a:rPr spc="-160" dirty="0"/>
              <a:t>iz</a:t>
            </a:r>
            <a:r>
              <a:rPr spc="-150" dirty="0"/>
              <a:t>at</a:t>
            </a:r>
            <a:r>
              <a:rPr spc="-160" dirty="0"/>
              <a:t>i</a:t>
            </a:r>
            <a:r>
              <a:rPr spc="-155" dirty="0"/>
              <a:t>o</a:t>
            </a:r>
            <a:r>
              <a:rPr spc="-5" dirty="0"/>
              <a:t>n</a:t>
            </a:r>
            <a:r>
              <a:rPr spc="-340" dirty="0"/>
              <a:t> </a:t>
            </a:r>
            <a:r>
              <a:rPr spc="-150" dirty="0"/>
              <a:t>P</a:t>
            </a:r>
            <a:r>
              <a:rPr spc="-145" dirty="0"/>
              <a:t>r</a:t>
            </a:r>
            <a:r>
              <a:rPr spc="-155" dirty="0"/>
              <a:t>o</a:t>
            </a:r>
            <a:r>
              <a:rPr spc="-150" dirty="0"/>
              <a:t>ces</a:t>
            </a:r>
            <a:r>
              <a:rPr spc="-5" dirty="0"/>
              <a:t>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768085" y="2964941"/>
            <a:ext cx="30435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9590" marR="5080" indent="-51752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E4485"/>
                </a:solidFill>
                <a:latin typeface="Arial"/>
                <a:cs typeface="Arial"/>
              </a:rPr>
              <a:t>City</a:t>
            </a:r>
            <a:r>
              <a:rPr sz="2400" b="1" spc="-5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4485"/>
                </a:solidFill>
                <a:latin typeface="Arial"/>
                <a:cs typeface="Arial"/>
              </a:rPr>
              <a:t>Council</a:t>
            </a:r>
            <a:r>
              <a:rPr sz="2400" b="1" spc="-3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4485"/>
                </a:solidFill>
                <a:latin typeface="Arial"/>
                <a:cs typeface="Arial"/>
              </a:rPr>
              <a:t>Briefing </a:t>
            </a:r>
            <a:r>
              <a:rPr sz="2400" b="1" spc="-65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E4485"/>
                </a:solidFill>
                <a:latin typeface="Arial"/>
                <a:cs typeface="Arial"/>
              </a:rPr>
              <a:t>June</a:t>
            </a:r>
            <a:r>
              <a:rPr sz="2400" b="1" spc="-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E4485"/>
                </a:solidFill>
                <a:latin typeface="Arial"/>
                <a:cs typeface="Arial"/>
              </a:rPr>
              <a:t>16,</a:t>
            </a:r>
            <a:r>
              <a:rPr sz="2400" b="1" spc="-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E4485"/>
                </a:solidFill>
                <a:latin typeface="Arial"/>
                <a:cs typeface="Arial"/>
              </a:rPr>
              <a:t>2021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5564" y="263652"/>
            <a:ext cx="5686425" cy="4231005"/>
            <a:chOff x="5655564" y="263652"/>
            <a:chExt cx="5686425" cy="42310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0928" y="263652"/>
              <a:ext cx="1630679" cy="1295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5564" y="4058411"/>
              <a:ext cx="1962912" cy="43586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734558" y="4520565"/>
            <a:ext cx="4030345" cy="1245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Robert M. Perez, Ph.D., Director </a:t>
            </a:r>
            <a:r>
              <a:rPr sz="2000" b="1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Ali</a:t>
            </a:r>
            <a:r>
              <a:rPr sz="2000" b="1" spc="-2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1E4485"/>
                </a:solidFill>
                <a:latin typeface="Arial"/>
                <a:cs typeface="Arial"/>
              </a:rPr>
              <a:t>H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a</a:t>
            </a:r>
            <a:r>
              <a:rPr sz="2000" b="1" spc="10" dirty="0">
                <a:solidFill>
                  <a:srgbClr val="1E4485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e</a:t>
            </a:r>
            <a:r>
              <a:rPr sz="2000" b="1" spc="10" dirty="0">
                <a:solidFill>
                  <a:srgbClr val="1E4485"/>
                </a:solidFill>
                <a:latin typeface="Arial"/>
                <a:cs typeface="Arial"/>
              </a:rPr>
              <a:t>f</a:t>
            </a:r>
            <a:r>
              <a:rPr sz="2000" b="1" spc="-15" dirty="0">
                <a:solidFill>
                  <a:srgbClr val="1E4485"/>
                </a:solidFill>
                <a:latin typeface="Arial"/>
                <a:cs typeface="Arial"/>
              </a:rPr>
              <a:t>i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,</a:t>
            </a:r>
            <a:r>
              <a:rPr sz="2000" b="1" spc="-4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spc="-260" dirty="0">
                <a:solidFill>
                  <a:srgbClr val="1E4485"/>
                </a:solidFill>
                <a:latin typeface="Arial"/>
                <a:cs typeface="Arial"/>
              </a:rPr>
              <a:t>P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.</a:t>
            </a:r>
            <a:r>
              <a:rPr sz="2000" b="1" spc="-10" dirty="0">
                <a:solidFill>
                  <a:srgbClr val="1E4485"/>
                </a:solidFill>
                <a:latin typeface="Arial"/>
                <a:cs typeface="Arial"/>
              </a:rPr>
              <a:t>E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.,</a:t>
            </a:r>
            <a:r>
              <a:rPr sz="2000" b="1" spc="-8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Assistant</a:t>
            </a:r>
            <a:r>
              <a:rPr sz="2000" b="1" spc="-3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Direc</a:t>
            </a:r>
            <a:r>
              <a:rPr sz="2000" b="1" spc="5" dirty="0">
                <a:solidFill>
                  <a:srgbClr val="1E4485"/>
                </a:solidFill>
                <a:latin typeface="Arial"/>
                <a:cs typeface="Arial"/>
              </a:rPr>
              <a:t>t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or  Efrain </a:t>
            </a:r>
            <a:r>
              <a:rPr sz="2000" b="1" spc="-20" dirty="0">
                <a:solidFill>
                  <a:srgbClr val="1E4485"/>
                </a:solidFill>
                <a:latin typeface="Arial"/>
                <a:cs typeface="Arial"/>
              </a:rPr>
              <a:t>Trejo,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Manager II </a:t>
            </a:r>
            <a:r>
              <a:rPr sz="2000" b="1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Department</a:t>
            </a:r>
            <a:r>
              <a:rPr sz="2000" b="1" spc="-4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of</a:t>
            </a:r>
            <a:r>
              <a:rPr sz="2000" b="1" spc="-2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E4485"/>
                </a:solidFill>
                <a:latin typeface="Arial"/>
                <a:cs typeface="Arial"/>
              </a:rPr>
              <a:t>Public</a:t>
            </a:r>
            <a:r>
              <a:rPr sz="2000" b="1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E4485"/>
                </a:solidFill>
                <a:latin typeface="Arial"/>
                <a:cs typeface="Arial"/>
              </a:rPr>
              <a:t>Works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100" y="263397"/>
            <a:ext cx="399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165" algn="l"/>
              </a:tabLst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DALLAS	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SIDEWALK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095" y="6292594"/>
            <a:ext cx="12204700" cy="571500"/>
            <a:chOff x="-6095" y="6292594"/>
            <a:chExt cx="12204700" cy="571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7335" y="6292594"/>
              <a:ext cx="2006898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12192000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2192000" y="9753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E4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0" y="97535"/>
                  </a:moveTo>
                  <a:lnTo>
                    <a:pt x="12192000" y="9753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7535"/>
                  </a:lnTo>
                  <a:close/>
                </a:path>
              </a:pathLst>
            </a:custGeom>
            <a:ln w="12192">
              <a:solidFill>
                <a:srgbClr val="466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0739" y="1246073"/>
            <a:ext cx="28543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What</a:t>
            </a:r>
            <a:r>
              <a:rPr sz="4400" spc="-35" dirty="0"/>
              <a:t> </a:t>
            </a:r>
            <a:r>
              <a:rPr sz="4400" dirty="0"/>
              <a:t>is</a:t>
            </a:r>
            <a:r>
              <a:rPr sz="4400" spc="-30" dirty="0"/>
              <a:t> </a:t>
            </a:r>
            <a:r>
              <a:rPr sz="4400" spc="-10" dirty="0"/>
              <a:t>it?</a:t>
            </a:r>
            <a:endParaRPr sz="4400"/>
          </a:p>
        </p:txBody>
      </p:sp>
      <p:sp>
        <p:nvSpPr>
          <p:cNvPr id="8" name="object 8"/>
          <p:cNvSpPr txBox="1"/>
          <p:nvPr/>
        </p:nvSpPr>
        <p:spPr>
          <a:xfrm>
            <a:off x="840739" y="2024532"/>
            <a:ext cx="10203815" cy="296418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A</a:t>
            </a:r>
            <a:r>
              <a:rPr sz="2800" spc="-1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Plan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to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move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Dallas</a:t>
            </a:r>
            <a:r>
              <a:rPr sz="2800" spc="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forward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in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improving</a:t>
            </a:r>
            <a:r>
              <a:rPr sz="2800" spc="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pedestrian</a:t>
            </a:r>
            <a:r>
              <a:rPr sz="2800" spc="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usability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Process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to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 identify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impactful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projects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for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1E4485"/>
                </a:solidFill>
                <a:latin typeface="Arial"/>
                <a:cs typeface="Arial"/>
              </a:rPr>
              <a:t>staff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1E4485"/>
                </a:solidFill>
                <a:latin typeface="Arial"/>
                <a:cs typeface="Arial"/>
              </a:rPr>
              <a:t>Visioning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to take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in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 feedback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from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public</a:t>
            </a:r>
            <a:endParaRPr sz="2800">
              <a:latin typeface="Arial"/>
              <a:cs typeface="Arial"/>
            </a:endParaRPr>
          </a:p>
          <a:p>
            <a:pPr marL="241300" marR="303530" indent="-228600">
              <a:lnSpc>
                <a:spcPts val="3020"/>
              </a:lnSpc>
              <a:spcBef>
                <a:spcPts val="105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Alignment</a:t>
            </a:r>
            <a:r>
              <a:rPr sz="2800" spc="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with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policy documents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and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other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plans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such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as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the </a:t>
            </a:r>
            <a:r>
              <a:rPr sz="2800" spc="-76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ADA</a:t>
            </a:r>
            <a:r>
              <a:rPr sz="2800" spc="-19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114" dirty="0">
                <a:solidFill>
                  <a:srgbClr val="1E4485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r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n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s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i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t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i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o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n</a:t>
            </a:r>
            <a:r>
              <a:rPr sz="2800" spc="2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Pl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n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Guidance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for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decision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makers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on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budgeting</a:t>
            </a:r>
            <a:r>
              <a:rPr sz="2800" spc="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improvements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100" y="263397"/>
            <a:ext cx="399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165" algn="l"/>
              </a:tabLst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DALLAS	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SIDEWALK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095" y="6292594"/>
            <a:ext cx="12204700" cy="571500"/>
            <a:chOff x="-6095" y="6292594"/>
            <a:chExt cx="12204700" cy="571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7335" y="6292594"/>
              <a:ext cx="2006898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12192000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2192000" y="9753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E4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0" y="97535"/>
                  </a:moveTo>
                  <a:lnTo>
                    <a:pt x="12192000" y="9753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7535"/>
                  </a:lnTo>
                  <a:close/>
                </a:path>
              </a:pathLst>
            </a:custGeom>
            <a:ln w="12192">
              <a:solidFill>
                <a:srgbClr val="466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47916" y="1255775"/>
            <a:ext cx="4460748" cy="224180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0739" y="1246073"/>
            <a:ext cx="47510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What</a:t>
            </a:r>
            <a:r>
              <a:rPr sz="4400" spc="-30" dirty="0"/>
              <a:t> </a:t>
            </a:r>
            <a:r>
              <a:rPr sz="4400" spc="-5" dirty="0"/>
              <a:t>we’ve</a:t>
            </a:r>
            <a:r>
              <a:rPr sz="4400" spc="-30" dirty="0"/>
              <a:t> </a:t>
            </a:r>
            <a:r>
              <a:rPr sz="4400" dirty="0"/>
              <a:t>heard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840739" y="2024532"/>
            <a:ext cx="5581650" cy="1558925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76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Over</a:t>
            </a:r>
            <a:r>
              <a:rPr sz="2800" spc="-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12,600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total visits</a:t>
            </a:r>
            <a:r>
              <a:rPr sz="2800" spc="-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to</a:t>
            </a:r>
            <a:r>
              <a:rPr sz="2800" spc="-2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website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1,000</a:t>
            </a:r>
            <a:r>
              <a:rPr sz="2800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survey</a:t>
            </a:r>
            <a:r>
              <a:rPr sz="2800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responses</a:t>
            </a:r>
            <a:endParaRPr sz="28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Available</a:t>
            </a:r>
            <a:r>
              <a:rPr sz="2800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in</a:t>
            </a:r>
            <a:r>
              <a:rPr sz="2800" spc="-1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English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and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Spanish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1532" y="3852214"/>
            <a:ext cx="7032474" cy="21791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100" y="263397"/>
            <a:ext cx="399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165" algn="l"/>
              </a:tabLst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DALLAS	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SIDEWALK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095" y="1409700"/>
            <a:ext cx="12204700" cy="5454650"/>
            <a:chOff x="-6095" y="1409700"/>
            <a:chExt cx="12204700" cy="54546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7335" y="6292594"/>
              <a:ext cx="2006898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12192000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2192000" y="9753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E4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0" y="97535"/>
                  </a:moveTo>
                  <a:lnTo>
                    <a:pt x="12192000" y="9753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7535"/>
                  </a:lnTo>
                  <a:close/>
                </a:path>
              </a:pathLst>
            </a:custGeom>
            <a:ln w="12192">
              <a:solidFill>
                <a:srgbClr val="466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0968" y="1418844"/>
              <a:ext cx="4413503" cy="48569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16395" y="1414272"/>
              <a:ext cx="4422775" cy="4866640"/>
            </a:xfrm>
            <a:custGeom>
              <a:avLst/>
              <a:gdLst/>
              <a:ahLst/>
              <a:cxnLst/>
              <a:rect l="l" t="t" r="r" b="b"/>
              <a:pathLst>
                <a:path w="4422775" h="4866640">
                  <a:moveTo>
                    <a:pt x="0" y="4866132"/>
                  </a:moveTo>
                  <a:lnTo>
                    <a:pt x="4422648" y="4866132"/>
                  </a:lnTo>
                  <a:lnTo>
                    <a:pt x="4422648" y="0"/>
                  </a:lnTo>
                  <a:lnTo>
                    <a:pt x="0" y="0"/>
                  </a:lnTo>
                  <a:lnTo>
                    <a:pt x="0" y="4866132"/>
                  </a:lnTo>
                  <a:close/>
                </a:path>
              </a:pathLst>
            </a:custGeom>
            <a:ln w="9144">
              <a:solidFill>
                <a:srgbClr val="6199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3908" y="3122676"/>
              <a:ext cx="2353926" cy="161696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96188" y="1246073"/>
            <a:ext cx="47218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Prioritization</a:t>
            </a:r>
            <a:r>
              <a:rPr sz="4400" spc="-40" dirty="0"/>
              <a:t> </a:t>
            </a:r>
            <a:r>
              <a:rPr sz="4400" dirty="0"/>
              <a:t>Map</a:t>
            </a:r>
            <a:endParaRPr sz="4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100" y="263397"/>
            <a:ext cx="399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165" algn="l"/>
              </a:tabLst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DALLAS	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SIDEWALK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095" y="1211580"/>
            <a:ext cx="12204700" cy="5652770"/>
            <a:chOff x="-6095" y="1211580"/>
            <a:chExt cx="12204700" cy="56527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7335" y="6292594"/>
              <a:ext cx="2006898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12192000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2192000" y="9753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E4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0" y="97535"/>
                  </a:moveTo>
                  <a:lnTo>
                    <a:pt x="12192000" y="9753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7535"/>
                  </a:lnTo>
                  <a:close/>
                </a:path>
              </a:pathLst>
            </a:custGeom>
            <a:ln w="12192">
              <a:solidFill>
                <a:srgbClr val="466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800" y="1211580"/>
              <a:ext cx="5913120" cy="505053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0739" y="1246073"/>
            <a:ext cx="437769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Council</a:t>
            </a:r>
            <a:r>
              <a:rPr sz="4400" spc="-45" dirty="0"/>
              <a:t> </a:t>
            </a:r>
            <a:r>
              <a:rPr sz="4400" dirty="0"/>
              <a:t>Specific</a:t>
            </a:r>
            <a:endParaRPr sz="4400"/>
          </a:p>
        </p:txBody>
      </p:sp>
      <p:sp>
        <p:nvSpPr>
          <p:cNvPr id="9" name="object 9"/>
          <p:cNvSpPr txBox="1"/>
          <p:nvPr/>
        </p:nvSpPr>
        <p:spPr>
          <a:xfrm>
            <a:off x="840739" y="2108961"/>
            <a:ext cx="4816475" cy="26269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370840" indent="-228600">
              <a:lnSpc>
                <a:spcPts val="3020"/>
              </a:lnSpc>
              <a:spcBef>
                <a:spcPts val="48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Provides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in-depth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look into </a:t>
            </a:r>
            <a:r>
              <a:rPr sz="2800" spc="-7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Council</a:t>
            </a:r>
            <a:r>
              <a:rPr sz="2800" spc="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District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Expanded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area based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on </a:t>
            </a:r>
            <a:r>
              <a:rPr sz="2800" spc="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neighborhood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characteristics</a:t>
            </a:r>
            <a:endParaRPr sz="2800">
              <a:latin typeface="Arial"/>
              <a:cs typeface="Arial"/>
            </a:endParaRPr>
          </a:p>
          <a:p>
            <a:pPr marL="241300" marR="1181100" indent="-228600">
              <a:lnSpc>
                <a:spcPts val="3020"/>
              </a:lnSpc>
              <a:spcBef>
                <a:spcPts val="1005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Identification</a:t>
            </a:r>
            <a:r>
              <a:rPr sz="2800" spc="-3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of</a:t>
            </a:r>
            <a:r>
              <a:rPr sz="2800" spc="-2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major </a:t>
            </a:r>
            <a:r>
              <a:rPr sz="2800" spc="-7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improvements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100" y="263397"/>
            <a:ext cx="3993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6165" algn="l"/>
              </a:tabLst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DALLAS	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SIDEWALK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MASTER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PLAN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095" y="6292594"/>
            <a:ext cx="12204700" cy="571500"/>
            <a:chOff x="-6095" y="6292594"/>
            <a:chExt cx="12204700" cy="5715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7335" y="6292594"/>
              <a:ext cx="2006898" cy="4678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12192000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12192000" y="9753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1E4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760463"/>
              <a:ext cx="12192000" cy="97790"/>
            </a:xfrm>
            <a:custGeom>
              <a:avLst/>
              <a:gdLst/>
              <a:ahLst/>
              <a:cxnLst/>
              <a:rect l="l" t="t" r="r" b="b"/>
              <a:pathLst>
                <a:path w="12192000" h="97790">
                  <a:moveTo>
                    <a:pt x="0" y="97535"/>
                  </a:moveTo>
                  <a:lnTo>
                    <a:pt x="12192000" y="9753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97535"/>
                  </a:lnTo>
                  <a:close/>
                </a:path>
              </a:pathLst>
            </a:custGeom>
            <a:ln w="12192">
              <a:solidFill>
                <a:srgbClr val="466E2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40739" y="1246073"/>
            <a:ext cx="462534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5" dirty="0"/>
              <a:t>Council</a:t>
            </a:r>
            <a:r>
              <a:rPr sz="4400" spc="-20" dirty="0"/>
              <a:t> </a:t>
            </a:r>
            <a:r>
              <a:rPr sz="4400" spc="-5" dirty="0"/>
              <a:t>District</a:t>
            </a:r>
            <a:r>
              <a:rPr sz="4400" spc="-20" dirty="0"/>
              <a:t> </a:t>
            </a:r>
            <a:r>
              <a:rPr sz="4400" dirty="0"/>
              <a:t>1</a:t>
            </a:r>
            <a:endParaRPr sz="440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1703" y="1914144"/>
            <a:ext cx="6854952" cy="41559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0739" y="2108961"/>
            <a:ext cx="3763645" cy="26269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marR="840740" indent="-228600">
              <a:lnSpc>
                <a:spcPts val="3020"/>
              </a:lnSpc>
              <a:spcBef>
                <a:spcPts val="480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Pertinent</a:t>
            </a:r>
            <a:r>
              <a:rPr sz="2800" spc="-7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metrics </a:t>
            </a:r>
            <a:r>
              <a:rPr sz="2800" spc="-7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identified</a:t>
            </a:r>
            <a:endParaRPr sz="2800">
              <a:latin typeface="Arial"/>
              <a:cs typeface="Arial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Incorporation</a:t>
            </a:r>
            <a:r>
              <a:rPr sz="2800" spc="-20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of</a:t>
            </a:r>
            <a:r>
              <a:rPr sz="2800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public </a:t>
            </a:r>
            <a:r>
              <a:rPr sz="2800" spc="-7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feedback</a:t>
            </a:r>
            <a:endParaRPr sz="2800">
              <a:latin typeface="Arial"/>
              <a:cs typeface="Arial"/>
            </a:endParaRPr>
          </a:p>
          <a:p>
            <a:pPr marL="241300" marR="164465" indent="-228600">
              <a:lnSpc>
                <a:spcPts val="3020"/>
              </a:lnSpc>
              <a:spcBef>
                <a:spcPts val="1005"/>
              </a:spcBef>
              <a:buClr>
                <a:srgbClr val="619941"/>
              </a:buClr>
              <a:buChar char="•"/>
              <a:tabLst>
                <a:tab pos="241300" algn="l"/>
              </a:tabLst>
            </a:pPr>
            <a:r>
              <a:rPr sz="2800" spc="-110" dirty="0">
                <a:solidFill>
                  <a:srgbClr val="1E4485"/>
                </a:solidFill>
                <a:latin typeface="Arial"/>
                <a:cs typeface="Arial"/>
              </a:rPr>
              <a:t>Top</a:t>
            </a:r>
            <a:r>
              <a:rPr sz="2800" spc="-5" dirty="0">
                <a:solidFill>
                  <a:srgbClr val="1E4485"/>
                </a:solidFill>
                <a:latin typeface="Arial"/>
                <a:cs typeface="Arial"/>
              </a:rPr>
              <a:t> 5</a:t>
            </a:r>
            <a:r>
              <a:rPr sz="2800" spc="-1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corridors/areas </a:t>
            </a:r>
            <a:r>
              <a:rPr sz="2800" spc="-765" dirty="0">
                <a:solidFill>
                  <a:srgbClr val="1E4485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1E4485"/>
                </a:solidFill>
                <a:latin typeface="Arial"/>
                <a:cs typeface="Arial"/>
              </a:rPr>
              <a:t>within district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5942"/>
            <a:ext cx="91440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Trail Network Status</a:t>
            </a:r>
            <a:endParaRPr lang="en-US" sz="36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0" y="3810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D4C8CF-BA6B-44E4-84E0-0F4B2D3D10ED}"/>
              </a:ext>
            </a:extLst>
          </p:cNvPr>
          <p:cNvSpPr txBox="1">
            <a:spLocks/>
          </p:cNvSpPr>
          <p:nvPr/>
        </p:nvSpPr>
        <p:spPr>
          <a:xfrm>
            <a:off x="1642873" y="1097281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Completed Trails: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7108D95-E855-4965-B4D3-F2F461790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r="25638"/>
          <a:stretch/>
        </p:blipFill>
        <p:spPr>
          <a:xfrm>
            <a:off x="4819538" y="908356"/>
            <a:ext cx="5459357" cy="584493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33FEC-71B6-49B8-B350-8DBECDEE6D26}"/>
              </a:ext>
            </a:extLst>
          </p:cNvPr>
          <p:cNvSpPr txBox="1">
            <a:spLocks/>
          </p:cNvSpPr>
          <p:nvPr/>
        </p:nvSpPr>
        <p:spPr>
          <a:xfrm>
            <a:off x="2000659" y="1513116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180.4 miles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229B65-12F1-4085-9AE4-D637947C8CC6}"/>
              </a:ext>
            </a:extLst>
          </p:cNvPr>
          <p:cNvSpPr/>
          <p:nvPr/>
        </p:nvSpPr>
        <p:spPr>
          <a:xfrm>
            <a:off x="8588937" y="981458"/>
            <a:ext cx="1620548" cy="32252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9F9283-08EC-4317-A053-25B0A3E3150F}"/>
              </a:ext>
            </a:extLst>
          </p:cNvPr>
          <p:cNvCxnSpPr>
            <a:cxnSpLocks/>
          </p:cNvCxnSpPr>
          <p:nvPr/>
        </p:nvCxnSpPr>
        <p:spPr>
          <a:xfrm>
            <a:off x="8655261" y="1146028"/>
            <a:ext cx="290946" cy="0"/>
          </a:xfrm>
          <a:prstGeom prst="line">
            <a:avLst/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498ACEA-211E-4109-93DD-F8AB00680DC1}"/>
              </a:ext>
            </a:extLst>
          </p:cNvPr>
          <p:cNvSpPr/>
          <p:nvPr/>
        </p:nvSpPr>
        <p:spPr>
          <a:xfrm>
            <a:off x="8946208" y="1007530"/>
            <a:ext cx="1252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Completed Trails</a:t>
            </a:r>
          </a:p>
        </p:txBody>
      </p:sp>
    </p:spTree>
    <p:extLst>
      <p:ext uri="{BB962C8B-B14F-4D97-AF65-F5344CB8AC3E}">
        <p14:creationId xmlns:p14="http://schemas.microsoft.com/office/powerpoint/2010/main" val="3095803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5942"/>
            <a:ext cx="91440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Trail Network Status</a:t>
            </a:r>
            <a:endParaRPr lang="en-US" sz="36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0" y="3810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D4C8CF-BA6B-44E4-84E0-0F4B2D3D10ED}"/>
              </a:ext>
            </a:extLst>
          </p:cNvPr>
          <p:cNvSpPr txBox="1">
            <a:spLocks/>
          </p:cNvSpPr>
          <p:nvPr/>
        </p:nvSpPr>
        <p:spPr>
          <a:xfrm>
            <a:off x="1642873" y="1097281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Funded Trails: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33FEC-71B6-49B8-B350-8DBECDEE6D26}"/>
              </a:ext>
            </a:extLst>
          </p:cNvPr>
          <p:cNvSpPr txBox="1">
            <a:spLocks/>
          </p:cNvSpPr>
          <p:nvPr/>
        </p:nvSpPr>
        <p:spPr>
          <a:xfrm>
            <a:off x="2000659" y="1513116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45.0 miles</a:t>
            </a:r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299B23B-21A5-4C4A-8AAF-1B37021C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46479" r="36941" b="6165"/>
          <a:stretch/>
        </p:blipFill>
        <p:spPr>
          <a:xfrm>
            <a:off x="4208856" y="1006136"/>
            <a:ext cx="6767574" cy="45456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BDF1499-DAEC-4005-B60D-A351FF2D22AE}"/>
              </a:ext>
            </a:extLst>
          </p:cNvPr>
          <p:cNvSpPr/>
          <p:nvPr/>
        </p:nvSpPr>
        <p:spPr>
          <a:xfrm>
            <a:off x="7634288" y="4229100"/>
            <a:ext cx="190500" cy="128588"/>
          </a:xfrm>
          <a:custGeom>
            <a:avLst/>
            <a:gdLst>
              <a:gd name="connsiteX0" fmla="*/ 0 w 190500"/>
              <a:gd name="connsiteY0" fmla="*/ 0 h 128588"/>
              <a:gd name="connsiteX1" fmla="*/ 138112 w 190500"/>
              <a:gd name="connsiteY1" fmla="*/ 47625 h 128588"/>
              <a:gd name="connsiteX2" fmla="*/ 190500 w 190500"/>
              <a:gd name="connsiteY2" fmla="*/ 66675 h 128588"/>
              <a:gd name="connsiteX3" fmla="*/ 147637 w 190500"/>
              <a:gd name="connsiteY3" fmla="*/ 128588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" h="128588">
                <a:moveTo>
                  <a:pt x="0" y="0"/>
                </a:moveTo>
                <a:lnTo>
                  <a:pt x="138112" y="47625"/>
                </a:lnTo>
                <a:lnTo>
                  <a:pt x="190500" y="66675"/>
                </a:lnTo>
                <a:lnTo>
                  <a:pt x="147637" y="128588"/>
                </a:lnTo>
              </a:path>
            </a:pathLst>
          </a:custGeom>
          <a:noFill/>
          <a:ln w="38100">
            <a:solidFill>
              <a:srgbClr val="12B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89C025-03F1-4CEF-840E-899471E5F3EF}"/>
              </a:ext>
            </a:extLst>
          </p:cNvPr>
          <p:cNvSpPr/>
          <p:nvPr/>
        </p:nvSpPr>
        <p:spPr>
          <a:xfrm>
            <a:off x="9482379" y="5690252"/>
            <a:ext cx="1620548" cy="6531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B53A24-C88E-428A-8824-D04C195B16D0}"/>
              </a:ext>
            </a:extLst>
          </p:cNvPr>
          <p:cNvCxnSpPr>
            <a:cxnSpLocks/>
          </p:cNvCxnSpPr>
          <p:nvPr/>
        </p:nvCxnSpPr>
        <p:spPr>
          <a:xfrm>
            <a:off x="9548703" y="5874278"/>
            <a:ext cx="290946" cy="0"/>
          </a:xfrm>
          <a:prstGeom prst="line">
            <a:avLst/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7F4DD6-94BB-495D-9B65-FE1567C163DD}"/>
              </a:ext>
            </a:extLst>
          </p:cNvPr>
          <p:cNvCxnSpPr>
            <a:cxnSpLocks/>
          </p:cNvCxnSpPr>
          <p:nvPr/>
        </p:nvCxnSpPr>
        <p:spPr>
          <a:xfrm>
            <a:off x="9548703" y="6177737"/>
            <a:ext cx="290946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EE9054F-087A-4590-92E7-B8CBA75B3F3C}"/>
              </a:ext>
            </a:extLst>
          </p:cNvPr>
          <p:cNvSpPr/>
          <p:nvPr/>
        </p:nvSpPr>
        <p:spPr>
          <a:xfrm>
            <a:off x="9839650" y="5735780"/>
            <a:ext cx="1252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Completed Trails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799FE3-3C84-4CEA-9033-581DAEC154BC}"/>
              </a:ext>
            </a:extLst>
          </p:cNvPr>
          <p:cNvSpPr/>
          <p:nvPr/>
        </p:nvSpPr>
        <p:spPr>
          <a:xfrm>
            <a:off x="9857726" y="6010374"/>
            <a:ext cx="1620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Funded Trails</a:t>
            </a:r>
          </a:p>
        </p:txBody>
      </p:sp>
    </p:spTree>
    <p:extLst>
      <p:ext uri="{BB962C8B-B14F-4D97-AF65-F5344CB8AC3E}">
        <p14:creationId xmlns:p14="http://schemas.microsoft.com/office/powerpoint/2010/main" val="187282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5942"/>
            <a:ext cx="91440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Trail Network Status</a:t>
            </a:r>
            <a:endParaRPr lang="en-US" sz="36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0" y="3810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D4C8CF-BA6B-44E4-84E0-0F4B2D3D10ED}"/>
              </a:ext>
            </a:extLst>
          </p:cNvPr>
          <p:cNvSpPr txBox="1">
            <a:spLocks/>
          </p:cNvSpPr>
          <p:nvPr/>
        </p:nvSpPr>
        <p:spPr>
          <a:xfrm>
            <a:off x="1642873" y="1097281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Unfunded Trails: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633FEC-71B6-49B8-B350-8DBECDEE6D26}"/>
              </a:ext>
            </a:extLst>
          </p:cNvPr>
          <p:cNvSpPr txBox="1">
            <a:spLocks/>
          </p:cNvSpPr>
          <p:nvPr/>
        </p:nvSpPr>
        <p:spPr>
          <a:xfrm>
            <a:off x="2000659" y="1513116"/>
            <a:ext cx="2838337" cy="415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89.1 miles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02575D2-77CE-4AAE-902E-3EEADF252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51506" r="39440" b="7251"/>
          <a:stretch/>
        </p:blipFill>
        <p:spPr>
          <a:xfrm>
            <a:off x="4430153" y="1062031"/>
            <a:ext cx="6847447" cy="455896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CE1F40-E25C-4E37-84F7-E912379129F9}"/>
              </a:ext>
            </a:extLst>
          </p:cNvPr>
          <p:cNvSpPr/>
          <p:nvPr/>
        </p:nvSpPr>
        <p:spPr>
          <a:xfrm>
            <a:off x="2435787" y="4717356"/>
            <a:ext cx="1620548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3284B6-07CA-4D2C-87F5-D951D0C31F7E}"/>
              </a:ext>
            </a:extLst>
          </p:cNvPr>
          <p:cNvCxnSpPr>
            <a:cxnSpLocks/>
          </p:cNvCxnSpPr>
          <p:nvPr/>
        </p:nvCxnSpPr>
        <p:spPr>
          <a:xfrm>
            <a:off x="2502111" y="4901383"/>
            <a:ext cx="290946" cy="0"/>
          </a:xfrm>
          <a:prstGeom prst="line">
            <a:avLst/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987C862-8B88-4997-B8DA-AE07A7EEB783}"/>
              </a:ext>
            </a:extLst>
          </p:cNvPr>
          <p:cNvCxnSpPr>
            <a:cxnSpLocks/>
          </p:cNvCxnSpPr>
          <p:nvPr/>
        </p:nvCxnSpPr>
        <p:spPr>
          <a:xfrm>
            <a:off x="2502111" y="5204842"/>
            <a:ext cx="290946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6B92491-6913-4875-9002-53C328C6BDA9}"/>
              </a:ext>
            </a:extLst>
          </p:cNvPr>
          <p:cNvSpPr/>
          <p:nvPr/>
        </p:nvSpPr>
        <p:spPr>
          <a:xfrm>
            <a:off x="2793058" y="4762885"/>
            <a:ext cx="12525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Completed Trails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F2DB14-5800-4604-9495-DE0C316ACE55}"/>
              </a:ext>
            </a:extLst>
          </p:cNvPr>
          <p:cNvSpPr/>
          <p:nvPr/>
        </p:nvSpPr>
        <p:spPr>
          <a:xfrm>
            <a:off x="2793057" y="5066344"/>
            <a:ext cx="1620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Funded Trails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DB8D75-7EC7-4A17-A65B-479088FC681A}"/>
              </a:ext>
            </a:extLst>
          </p:cNvPr>
          <p:cNvCxnSpPr>
            <a:cxnSpLocks/>
          </p:cNvCxnSpPr>
          <p:nvPr/>
        </p:nvCxnSpPr>
        <p:spPr>
          <a:xfrm>
            <a:off x="2502111" y="5493256"/>
            <a:ext cx="29094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BD1F219-1334-4905-8FC9-E5ECE96E1E5F}"/>
              </a:ext>
            </a:extLst>
          </p:cNvPr>
          <p:cNvSpPr/>
          <p:nvPr/>
        </p:nvSpPr>
        <p:spPr>
          <a:xfrm>
            <a:off x="2793057" y="5354758"/>
            <a:ext cx="1800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Unfunded Trails</a:t>
            </a:r>
          </a:p>
        </p:txBody>
      </p:sp>
    </p:spTree>
    <p:extLst>
      <p:ext uri="{BB962C8B-B14F-4D97-AF65-F5344CB8AC3E}">
        <p14:creationId xmlns:p14="http://schemas.microsoft.com/office/powerpoint/2010/main" val="2120079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A764AA9C-FB1B-4C3B-A2B4-F5BF6AC463C8}"/>
              </a:ext>
            </a:extLst>
          </p:cNvPr>
          <p:cNvSpPr txBox="1"/>
          <p:nvPr/>
        </p:nvSpPr>
        <p:spPr>
          <a:xfrm>
            <a:off x="4844292" y="1407820"/>
            <a:ext cx="46682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088514" marR="5715" indent="-574675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spc="-1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Table of Contents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1" y="3842187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4530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01E927-FF8F-432E-8550-1F53FD998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5" r="8212" b="-5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0B5BD-5E7E-4F80-9D8C-365247363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35" r="9774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B9CE9F-B91E-43C7-8F45-187023344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59" r="808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70069-D1B0-408E-9422-EF2C78BFE565}"/>
              </a:ext>
            </a:extLst>
          </p:cNvPr>
          <p:cNvSpPr txBox="1"/>
          <p:nvPr/>
        </p:nvSpPr>
        <p:spPr>
          <a:xfrm>
            <a:off x="6940296" y="2871982"/>
            <a:ext cx="4668256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Vision Zero Plan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Sidewalk Master Plan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Trail Network Status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Jefferson Blvd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Pedestrian Islands</a:t>
            </a:r>
          </a:p>
        </p:txBody>
      </p:sp>
    </p:spTree>
    <p:extLst>
      <p:ext uri="{BB962C8B-B14F-4D97-AF65-F5344CB8AC3E}">
        <p14:creationId xmlns:p14="http://schemas.microsoft.com/office/powerpoint/2010/main" val="93102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0B49-424F-4944-8046-5D5F2690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2023"/>
            <a:ext cx="8229600" cy="91440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Trail Network Status</a:t>
            </a:r>
            <a:endParaRPr lang="en-US" sz="320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CF4C999-4585-4E71-AC78-0C0552735C42}"/>
              </a:ext>
            </a:extLst>
          </p:cNvPr>
          <p:cNvSpPr txBox="1">
            <a:spLocks/>
          </p:cNvSpPr>
          <p:nvPr/>
        </p:nvSpPr>
        <p:spPr>
          <a:xfrm>
            <a:off x="-72453" y="1106423"/>
            <a:ext cx="1713185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160AC7-8FE9-4B42-A4D3-4D5109C1E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894944"/>
            <a:ext cx="7315198" cy="56654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501639C-6418-4499-A4D7-39E54C6EB29B}"/>
              </a:ext>
            </a:extLst>
          </p:cNvPr>
          <p:cNvSpPr/>
          <p:nvPr/>
        </p:nvSpPr>
        <p:spPr>
          <a:xfrm>
            <a:off x="2536064" y="5527748"/>
            <a:ext cx="1620548" cy="914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E5D56-E05B-49FC-871A-ED7F828BEE13}"/>
              </a:ext>
            </a:extLst>
          </p:cNvPr>
          <p:cNvCxnSpPr>
            <a:cxnSpLocks/>
          </p:cNvCxnSpPr>
          <p:nvPr/>
        </p:nvCxnSpPr>
        <p:spPr>
          <a:xfrm>
            <a:off x="2602388" y="5711775"/>
            <a:ext cx="290946" cy="0"/>
          </a:xfrm>
          <a:prstGeom prst="line">
            <a:avLst/>
          </a:prstGeom>
          <a:ln w="508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D51329-3649-4FE1-A75C-132EEC67097C}"/>
              </a:ext>
            </a:extLst>
          </p:cNvPr>
          <p:cNvCxnSpPr>
            <a:cxnSpLocks/>
          </p:cNvCxnSpPr>
          <p:nvPr/>
        </p:nvCxnSpPr>
        <p:spPr>
          <a:xfrm>
            <a:off x="2602388" y="6015234"/>
            <a:ext cx="290946" cy="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84CE984-C5C7-44FE-B8F6-5D620CECCA2D}"/>
              </a:ext>
            </a:extLst>
          </p:cNvPr>
          <p:cNvSpPr/>
          <p:nvPr/>
        </p:nvSpPr>
        <p:spPr>
          <a:xfrm>
            <a:off x="2893335" y="5573277"/>
            <a:ext cx="1252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/>
              <a:t>Completed Trails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E71CD-8375-4DE7-9784-F96670AFF6B4}"/>
              </a:ext>
            </a:extLst>
          </p:cNvPr>
          <p:cNvSpPr/>
          <p:nvPr/>
        </p:nvSpPr>
        <p:spPr>
          <a:xfrm>
            <a:off x="2893334" y="5876736"/>
            <a:ext cx="1620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Funded Trails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3B67A6-7D7C-40C6-B47D-BACAEA4AEDBF}"/>
              </a:ext>
            </a:extLst>
          </p:cNvPr>
          <p:cNvCxnSpPr>
            <a:cxnSpLocks/>
          </p:cNvCxnSpPr>
          <p:nvPr/>
        </p:nvCxnSpPr>
        <p:spPr>
          <a:xfrm>
            <a:off x="2602388" y="6303648"/>
            <a:ext cx="29094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14C9ADC-9F3D-478A-AD57-ECE22C45B54F}"/>
              </a:ext>
            </a:extLst>
          </p:cNvPr>
          <p:cNvSpPr/>
          <p:nvPr/>
        </p:nvSpPr>
        <p:spPr>
          <a:xfrm>
            <a:off x="2893334" y="6165150"/>
            <a:ext cx="18009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Unfunded Trails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E3C397E6-4E89-46FD-BD91-7DC6E49FA9C6}"/>
              </a:ext>
            </a:extLst>
          </p:cNvPr>
          <p:cNvSpPr/>
          <p:nvPr/>
        </p:nvSpPr>
        <p:spPr>
          <a:xfrm>
            <a:off x="3644352" y="4165501"/>
            <a:ext cx="1426717" cy="486887"/>
          </a:xfrm>
          <a:prstGeom prst="wedgeRectCallout">
            <a:avLst>
              <a:gd name="adj1" fmla="val -66458"/>
              <a:gd name="adj2" fmla="val -2403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Chalk Hill Trail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To be Determined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318F831F-D21A-4046-88BF-79E53DFAB0DC}"/>
              </a:ext>
            </a:extLst>
          </p:cNvPr>
          <p:cNvSpPr/>
          <p:nvPr/>
        </p:nvSpPr>
        <p:spPr>
          <a:xfrm>
            <a:off x="6621976" y="4226535"/>
            <a:ext cx="1254186" cy="613307"/>
          </a:xfrm>
          <a:prstGeom prst="wedgeRectCallout">
            <a:avLst>
              <a:gd name="adj1" fmla="val -81627"/>
              <a:gd name="adj2" fmla="val -36458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Elmwood Parkway Trail: 2022</a:t>
            </a:r>
          </a:p>
        </p:txBody>
      </p:sp>
      <p:sp>
        <p:nvSpPr>
          <p:cNvPr id="27" name="Speech Bubble: Rectangle 26">
            <a:extLst>
              <a:ext uri="{FF2B5EF4-FFF2-40B4-BE49-F238E27FC236}">
                <a16:creationId xmlns:a16="http://schemas.microsoft.com/office/drawing/2014/main" id="{D5394BC6-0AA6-49C7-B27A-4C9271D8BF14}"/>
              </a:ext>
            </a:extLst>
          </p:cNvPr>
          <p:cNvSpPr/>
          <p:nvPr/>
        </p:nvSpPr>
        <p:spPr>
          <a:xfrm>
            <a:off x="5565260" y="2995504"/>
            <a:ext cx="1170618" cy="486887"/>
          </a:xfrm>
          <a:prstGeom prst="wedgeRectCallout">
            <a:avLst>
              <a:gd name="adj1" fmla="val -74692"/>
              <a:gd name="adj2" fmla="val -22576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Coombs Creek Trail: 2023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BA463887-EAB3-4AF3-8C56-4752E9F2B269}"/>
              </a:ext>
            </a:extLst>
          </p:cNvPr>
          <p:cNvSpPr/>
          <p:nvPr/>
        </p:nvSpPr>
        <p:spPr>
          <a:xfrm>
            <a:off x="5832386" y="1333793"/>
            <a:ext cx="1170618" cy="486887"/>
          </a:xfrm>
          <a:prstGeom prst="wedgeRectCallout">
            <a:avLst>
              <a:gd name="adj1" fmla="val 66941"/>
              <a:gd name="adj2" fmla="val 661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Coombs Creek Trail: 2024</a:t>
            </a:r>
          </a:p>
        </p:txBody>
      </p:sp>
      <p:sp>
        <p:nvSpPr>
          <p:cNvPr id="29" name="Speech Bubble: Rectangle 28">
            <a:extLst>
              <a:ext uri="{FF2B5EF4-FFF2-40B4-BE49-F238E27FC236}">
                <a16:creationId xmlns:a16="http://schemas.microsoft.com/office/drawing/2014/main" id="{5836D5C8-1D1D-43E4-98F0-D4EFF901099B}"/>
              </a:ext>
            </a:extLst>
          </p:cNvPr>
          <p:cNvSpPr/>
          <p:nvPr/>
        </p:nvSpPr>
        <p:spPr>
          <a:xfrm>
            <a:off x="7997673" y="2759177"/>
            <a:ext cx="1484622" cy="486887"/>
          </a:xfrm>
          <a:prstGeom prst="wedgeRectCallout">
            <a:avLst>
              <a:gd name="adj1" fmla="val -44648"/>
              <a:gd name="adj2" fmla="val -129894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Trinity Skyline Trail To be Determined</a:t>
            </a:r>
          </a:p>
        </p:txBody>
      </p:sp>
    </p:spTree>
    <p:extLst>
      <p:ext uri="{BB962C8B-B14F-4D97-AF65-F5344CB8AC3E}">
        <p14:creationId xmlns:p14="http://schemas.microsoft.com/office/powerpoint/2010/main" val="1008009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72043" y="0"/>
            <a:ext cx="2857500" cy="6858000"/>
          </a:xfrm>
          <a:custGeom>
            <a:avLst/>
            <a:gdLst/>
            <a:ahLst/>
            <a:cxnLst/>
            <a:rect l="l" t="t" r="r" b="b"/>
            <a:pathLst>
              <a:path w="2857500" h="6858000">
                <a:moveTo>
                  <a:pt x="2857500" y="0"/>
                </a:moveTo>
                <a:lnTo>
                  <a:pt x="0" y="0"/>
                </a:lnTo>
                <a:lnTo>
                  <a:pt x="0" y="6858000"/>
                </a:lnTo>
                <a:lnTo>
                  <a:pt x="2857500" y="6858000"/>
                </a:lnTo>
                <a:lnTo>
                  <a:pt x="2857500" y="0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525" y="0"/>
            <a:ext cx="6531609" cy="6858000"/>
            <a:chOff x="17525" y="0"/>
            <a:chExt cx="6531609" cy="6858000"/>
          </a:xfrm>
        </p:grpSpPr>
        <p:sp>
          <p:nvSpPr>
            <p:cNvPr id="4" name="object 4"/>
            <p:cNvSpPr/>
            <p:nvPr/>
          </p:nvSpPr>
          <p:spPr>
            <a:xfrm>
              <a:off x="6465570" y="0"/>
              <a:ext cx="83185" cy="6858000"/>
            </a:xfrm>
            <a:custGeom>
              <a:avLst/>
              <a:gdLst/>
              <a:ahLst/>
              <a:cxnLst/>
              <a:rect l="l" t="t" r="r" b="b"/>
              <a:pathLst>
                <a:path w="83184" h="6858000">
                  <a:moveTo>
                    <a:pt x="0" y="6858000"/>
                  </a:moveTo>
                  <a:lnTo>
                    <a:pt x="83045" y="6858000"/>
                  </a:lnTo>
                  <a:lnTo>
                    <a:pt x="83045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D9DF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11646" y="0"/>
              <a:ext cx="154305" cy="6858000"/>
            </a:xfrm>
            <a:custGeom>
              <a:avLst/>
              <a:gdLst/>
              <a:ahLst/>
              <a:cxnLst/>
              <a:rect l="l" t="t" r="r" b="b"/>
              <a:pathLst>
                <a:path w="154304" h="6858000">
                  <a:moveTo>
                    <a:pt x="15392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53924" y="6858000"/>
                  </a:lnTo>
                  <a:lnTo>
                    <a:pt x="153924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25" y="0"/>
              <a:ext cx="6294119" cy="685618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708140" y="1318958"/>
            <a:ext cx="283654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80" dirty="0">
                <a:solidFill>
                  <a:srgbClr val="1CACE3"/>
                </a:solidFill>
              </a:rPr>
              <a:t>Jefferson</a:t>
            </a:r>
            <a:endParaRPr sz="6000"/>
          </a:p>
        </p:txBody>
      </p:sp>
      <p:sp>
        <p:nvSpPr>
          <p:cNvPr id="8" name="object 8"/>
          <p:cNvSpPr txBox="1"/>
          <p:nvPr/>
        </p:nvSpPr>
        <p:spPr>
          <a:xfrm>
            <a:off x="6708140" y="2141918"/>
            <a:ext cx="3215005" cy="176276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 sz="6000" b="1" spc="-70" dirty="0">
                <a:solidFill>
                  <a:srgbClr val="1CACE3"/>
                </a:solidFill>
                <a:latin typeface="Calibri"/>
                <a:cs typeface="Calibri"/>
              </a:rPr>
              <a:t>Boulevard </a:t>
            </a:r>
            <a:r>
              <a:rPr sz="6000" b="1" spc="-1345" dirty="0">
                <a:solidFill>
                  <a:srgbClr val="1CACE3"/>
                </a:solidFill>
                <a:latin typeface="Calibri"/>
                <a:cs typeface="Calibri"/>
              </a:rPr>
              <a:t> </a:t>
            </a:r>
            <a:r>
              <a:rPr sz="6000" b="1" spc="-150" dirty="0">
                <a:solidFill>
                  <a:srgbClr val="1CACE3"/>
                </a:solidFill>
                <a:latin typeface="Calibri"/>
                <a:cs typeface="Calibri"/>
              </a:rPr>
              <a:t>Task</a:t>
            </a:r>
            <a:r>
              <a:rPr sz="6000" b="1" spc="-185" dirty="0">
                <a:solidFill>
                  <a:srgbClr val="1CACE3"/>
                </a:solidFill>
                <a:latin typeface="Calibri"/>
                <a:cs typeface="Calibri"/>
              </a:rPr>
              <a:t> </a:t>
            </a:r>
            <a:r>
              <a:rPr sz="6000" b="1" spc="-85" dirty="0">
                <a:solidFill>
                  <a:srgbClr val="1CACE3"/>
                </a:solidFill>
                <a:latin typeface="Calibri"/>
                <a:cs typeface="Calibri"/>
              </a:rPr>
              <a:t>Force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10910" y="4364775"/>
            <a:ext cx="4682513" cy="134366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3600" b="0" spc="80" dirty="0">
                <a:solidFill>
                  <a:srgbClr val="404040"/>
                </a:solidFill>
                <a:latin typeface="Calibri Light"/>
                <a:cs typeface="Calibri Light"/>
              </a:rPr>
              <a:t>UPDATE</a:t>
            </a:r>
            <a:r>
              <a:rPr lang="en-US" sz="3600" b="0" spc="80" dirty="0">
                <a:solidFill>
                  <a:srgbClr val="404040"/>
                </a:solidFill>
                <a:latin typeface="Calibri Light"/>
                <a:cs typeface="Calibri Light"/>
              </a:rPr>
              <a:t> FROM</a:t>
            </a:r>
            <a:endParaRPr sz="3600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800" b="0" i="1" spc="-5" dirty="0">
                <a:solidFill>
                  <a:srgbClr val="404040"/>
                </a:solidFill>
                <a:latin typeface="Calibri Light"/>
                <a:cs typeface="Calibri Light"/>
              </a:rPr>
              <a:t>JAN</a:t>
            </a:r>
            <a:r>
              <a:rPr sz="3800" b="0" i="1" spc="240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3800" b="0" i="1" spc="25" dirty="0">
                <a:solidFill>
                  <a:srgbClr val="404040"/>
                </a:solidFill>
                <a:latin typeface="Calibri Light"/>
                <a:cs typeface="Calibri Light"/>
              </a:rPr>
              <a:t>20,</a:t>
            </a:r>
            <a:r>
              <a:rPr sz="3800" b="0" i="1" spc="265" dirty="0">
                <a:solidFill>
                  <a:srgbClr val="404040"/>
                </a:solidFill>
                <a:latin typeface="Calibri Light"/>
                <a:cs typeface="Calibri Light"/>
              </a:rPr>
              <a:t> </a:t>
            </a:r>
            <a:r>
              <a:rPr sz="3800" b="0" i="1" spc="20" dirty="0">
                <a:solidFill>
                  <a:srgbClr val="404040"/>
                </a:solidFill>
                <a:latin typeface="Calibri Light"/>
                <a:cs typeface="Calibri Light"/>
              </a:rPr>
              <a:t>2022</a:t>
            </a:r>
            <a:endParaRPr sz="3800" dirty="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48550" y="502919"/>
            <a:ext cx="2857500" cy="6355080"/>
          </a:xfrm>
          <a:custGeom>
            <a:avLst/>
            <a:gdLst/>
            <a:ahLst/>
            <a:cxnLst/>
            <a:rect l="l" t="t" r="r" b="b"/>
            <a:pathLst>
              <a:path w="2857500" h="6355080">
                <a:moveTo>
                  <a:pt x="0" y="6355080"/>
                </a:moveTo>
                <a:lnTo>
                  <a:pt x="2857500" y="6355080"/>
                </a:lnTo>
                <a:lnTo>
                  <a:pt x="2857500" y="0"/>
                </a:lnTo>
                <a:lnTo>
                  <a:pt x="0" y="0"/>
                </a:lnTo>
                <a:lnTo>
                  <a:pt x="0" y="6355080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448550" y="0"/>
            <a:ext cx="2857500" cy="377190"/>
          </a:xfrm>
          <a:custGeom>
            <a:avLst/>
            <a:gdLst/>
            <a:ahLst/>
            <a:cxnLst/>
            <a:rect l="l" t="t" r="r" b="b"/>
            <a:pathLst>
              <a:path w="2857500" h="377190">
                <a:moveTo>
                  <a:pt x="0" y="377189"/>
                </a:moveTo>
                <a:lnTo>
                  <a:pt x="2857500" y="377189"/>
                </a:lnTo>
                <a:lnTo>
                  <a:pt x="2857500" y="0"/>
                </a:lnTo>
                <a:lnTo>
                  <a:pt x="0" y="0"/>
                </a:lnTo>
                <a:lnTo>
                  <a:pt x="0" y="377189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54550" cy="5864860"/>
            <a:chOff x="0" y="0"/>
            <a:chExt cx="4654550" cy="586486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54550" cy="5864860"/>
            </a:xfrm>
            <a:custGeom>
              <a:avLst/>
              <a:gdLst/>
              <a:ahLst/>
              <a:cxnLst/>
              <a:rect l="l" t="t" r="r" b="b"/>
              <a:pathLst>
                <a:path w="4654550" h="5864860">
                  <a:moveTo>
                    <a:pt x="4654296" y="0"/>
                  </a:moveTo>
                  <a:lnTo>
                    <a:pt x="0" y="0"/>
                  </a:lnTo>
                  <a:lnTo>
                    <a:pt x="0" y="5864352"/>
                  </a:lnTo>
                  <a:lnTo>
                    <a:pt x="4654296" y="5864352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3440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003298"/>
              <a:ext cx="1036319" cy="1858010"/>
            </a:xfrm>
            <a:custGeom>
              <a:avLst/>
              <a:gdLst/>
              <a:ahLst/>
              <a:cxnLst/>
              <a:rect l="l" t="t" r="r" b="b"/>
              <a:pathLst>
                <a:path w="1036319" h="1858010">
                  <a:moveTo>
                    <a:pt x="1036319" y="0"/>
                  </a:moveTo>
                  <a:lnTo>
                    <a:pt x="0" y="0"/>
                  </a:lnTo>
                  <a:lnTo>
                    <a:pt x="0" y="1857756"/>
                  </a:lnTo>
                  <a:lnTo>
                    <a:pt x="1036319" y="1857756"/>
                  </a:lnTo>
                  <a:lnTo>
                    <a:pt x="1036319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458967" y="377190"/>
            <a:ext cx="5713730" cy="125730"/>
          </a:xfrm>
          <a:custGeom>
            <a:avLst/>
            <a:gdLst/>
            <a:ahLst/>
            <a:cxnLst/>
            <a:rect l="l" t="t" r="r" b="b"/>
            <a:pathLst>
              <a:path w="5713730" h="125729">
                <a:moveTo>
                  <a:pt x="5713476" y="0"/>
                </a:moveTo>
                <a:lnTo>
                  <a:pt x="0" y="0"/>
                </a:lnTo>
                <a:lnTo>
                  <a:pt x="0" y="125729"/>
                </a:lnTo>
                <a:lnTo>
                  <a:pt x="5713476" y="125729"/>
                </a:lnTo>
                <a:lnTo>
                  <a:pt x="5713476" y="0"/>
                </a:lnTo>
                <a:close/>
              </a:path>
            </a:pathLst>
          </a:custGeom>
          <a:solidFill>
            <a:srgbClr val="3440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946" y="993647"/>
            <a:ext cx="1036319" cy="936625"/>
          </a:xfrm>
          <a:custGeom>
            <a:avLst/>
            <a:gdLst/>
            <a:ahLst/>
            <a:cxnLst/>
            <a:rect l="l" t="t" r="r" b="b"/>
            <a:pathLst>
              <a:path w="1036319" h="936625">
                <a:moveTo>
                  <a:pt x="1036319" y="0"/>
                </a:moveTo>
                <a:lnTo>
                  <a:pt x="0" y="0"/>
                </a:lnTo>
                <a:lnTo>
                  <a:pt x="0" y="936498"/>
                </a:lnTo>
                <a:lnTo>
                  <a:pt x="1036319" y="936498"/>
                </a:lnTo>
                <a:lnTo>
                  <a:pt x="1036319" y="0"/>
                </a:lnTo>
                <a:close/>
              </a:path>
            </a:pathLst>
          </a:custGeom>
          <a:solidFill>
            <a:srgbClr val="D0D4E7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78230" y="2003298"/>
            <a:ext cx="3576320" cy="1858010"/>
          </a:xfrm>
          <a:prstGeom prst="rect">
            <a:avLst/>
          </a:prstGeom>
          <a:solidFill>
            <a:srgbClr val="272F4E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3550">
              <a:latin typeface="Times New Roman"/>
              <a:cs typeface="Times New Roman"/>
            </a:endParaRPr>
          </a:p>
          <a:p>
            <a:pPr marL="104775">
              <a:lnSpc>
                <a:spcPct val="100000"/>
              </a:lnSpc>
            </a:pPr>
            <a:r>
              <a:rPr sz="4400" b="1" spc="-55" dirty="0">
                <a:solidFill>
                  <a:srgbClr val="FFFFFF"/>
                </a:solidFill>
                <a:latin typeface="Calibri"/>
                <a:cs typeface="Calibri"/>
              </a:rPr>
              <a:t>Agenda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13714" y="1092207"/>
            <a:ext cx="515048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sz="4000" b="1" spc="-5" dirty="0">
                <a:latin typeface="Calibri"/>
                <a:cs typeface="Calibri"/>
              </a:rPr>
              <a:t>How</a:t>
            </a:r>
            <a:r>
              <a:rPr sz="4000" b="1" spc="-3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Did</a:t>
            </a:r>
            <a:r>
              <a:rPr sz="4000" b="1" spc="-20" dirty="0">
                <a:latin typeface="Calibri"/>
                <a:cs typeface="Calibri"/>
              </a:rPr>
              <a:t> </a:t>
            </a:r>
            <a:r>
              <a:rPr sz="4000" b="1" spc="-75" dirty="0">
                <a:latin typeface="Calibri"/>
                <a:cs typeface="Calibri"/>
              </a:rPr>
              <a:t>We</a:t>
            </a:r>
            <a:r>
              <a:rPr sz="4000" b="1" spc="-2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Get</a:t>
            </a:r>
            <a:r>
              <a:rPr sz="4000" b="1" spc="-2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Here?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13714" y="1854207"/>
            <a:ext cx="566039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sz="4000" b="1" spc="-20" dirty="0">
                <a:latin typeface="Calibri"/>
                <a:cs typeface="Calibri"/>
              </a:rPr>
              <a:t>Road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Diet</a:t>
            </a:r>
            <a:r>
              <a:rPr sz="4000" b="1" spc="-3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Demonstration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3714" y="2616207"/>
            <a:ext cx="255714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sz="4000" b="1" spc="-20" dirty="0">
                <a:latin typeface="Calibri"/>
                <a:cs typeface="Calibri"/>
              </a:rPr>
              <a:t>Next</a:t>
            </a:r>
            <a:r>
              <a:rPr sz="4000" b="1" spc="-85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Steps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13714" y="3378207"/>
            <a:ext cx="13271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sz="4000" b="1" dirty="0">
                <a:latin typeface="Calibri"/>
                <a:cs typeface="Calibri"/>
              </a:rPr>
              <a:t>Q&amp;A</a:t>
            </a:r>
            <a:endParaRPr sz="4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839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67250" y="0"/>
            <a:ext cx="2857500" cy="6858000"/>
          </a:xfrm>
          <a:custGeom>
            <a:avLst/>
            <a:gdLst/>
            <a:ahLst/>
            <a:cxnLst/>
            <a:rect l="l" t="t" r="r" b="b"/>
            <a:pathLst>
              <a:path w="2857500" h="6858000">
                <a:moveTo>
                  <a:pt x="2857500" y="0"/>
                </a:moveTo>
                <a:lnTo>
                  <a:pt x="0" y="0"/>
                </a:lnTo>
                <a:lnTo>
                  <a:pt x="0" y="6858000"/>
                </a:lnTo>
                <a:lnTo>
                  <a:pt x="2857500" y="6858000"/>
                </a:lnTo>
                <a:lnTo>
                  <a:pt x="2857500" y="0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11936"/>
            <a:ext cx="1036319" cy="685800"/>
          </a:xfrm>
          <a:custGeom>
            <a:avLst/>
            <a:gdLst/>
            <a:ahLst/>
            <a:cxnLst/>
            <a:rect l="l" t="t" r="r" b="b"/>
            <a:pathLst>
              <a:path w="1036319" h="685800">
                <a:moveTo>
                  <a:pt x="1036319" y="0"/>
                </a:moveTo>
                <a:lnTo>
                  <a:pt x="0" y="0"/>
                </a:lnTo>
                <a:lnTo>
                  <a:pt x="0" y="685800"/>
                </a:lnTo>
                <a:lnTo>
                  <a:pt x="1036319" y="685800"/>
                </a:lnTo>
                <a:lnTo>
                  <a:pt x="1036319" y="0"/>
                </a:lnTo>
                <a:close/>
              </a:path>
            </a:pathLst>
          </a:custGeom>
          <a:solidFill>
            <a:srgbClr val="1CAC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6019" y="724222"/>
            <a:ext cx="10502900" cy="4308475"/>
          </a:xfrm>
          <a:prstGeom prst="rect">
            <a:avLst/>
          </a:prstGeom>
        </p:spPr>
        <p:txBody>
          <a:bodyPr vert="horz" wrap="square" lIns="0" tIns="325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60"/>
              </a:spcBef>
            </a:pPr>
            <a:r>
              <a:rPr sz="4000" b="1" spc="-40" dirty="0">
                <a:solidFill>
                  <a:srgbClr val="404040"/>
                </a:solidFill>
                <a:latin typeface="Calibri"/>
                <a:cs typeface="Calibri"/>
              </a:rPr>
              <a:t>Speed</a:t>
            </a:r>
            <a:r>
              <a:rPr sz="4000" b="1" spc="-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40" dirty="0">
                <a:solidFill>
                  <a:srgbClr val="404040"/>
                </a:solidFill>
                <a:latin typeface="Calibri"/>
                <a:cs typeface="Calibri"/>
              </a:rPr>
              <a:t>Limit</a:t>
            </a:r>
            <a:r>
              <a:rPr sz="4000" b="1" spc="-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404040"/>
                </a:solidFill>
                <a:latin typeface="Calibri"/>
                <a:cs typeface="Calibri"/>
              </a:rPr>
              <a:t>on</a:t>
            </a:r>
            <a:r>
              <a:rPr sz="4000" b="1" spc="-114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65" dirty="0">
                <a:solidFill>
                  <a:srgbClr val="404040"/>
                </a:solidFill>
                <a:latin typeface="Calibri"/>
                <a:cs typeface="Calibri"/>
              </a:rPr>
              <a:t>Jefferson</a:t>
            </a:r>
            <a:r>
              <a:rPr sz="4000" b="1" spc="-13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4000" b="1" spc="-60" dirty="0">
                <a:solidFill>
                  <a:srgbClr val="404040"/>
                </a:solidFill>
                <a:latin typeface="Calibri"/>
                <a:cs typeface="Calibri"/>
              </a:rPr>
              <a:t>Boulevard</a:t>
            </a:r>
            <a:endParaRPr sz="4000">
              <a:latin typeface="Calibri"/>
              <a:cs typeface="Calibri"/>
            </a:endParaRPr>
          </a:p>
          <a:p>
            <a:pPr marL="7133590" marR="5080" indent="-285750">
              <a:lnSpc>
                <a:spcPct val="100000"/>
              </a:lnSpc>
              <a:spcBef>
                <a:spcPts val="2460"/>
              </a:spcBef>
              <a:buClr>
                <a:srgbClr val="00AFEF"/>
              </a:buClr>
              <a:buFont typeface="Wingdings"/>
              <a:buChar char=""/>
              <a:tabLst>
                <a:tab pos="7134225" algn="l"/>
              </a:tabLst>
            </a:pPr>
            <a:r>
              <a:rPr sz="4000" b="1" spc="-30" dirty="0">
                <a:latin typeface="Calibri"/>
                <a:cs typeface="Calibri"/>
              </a:rPr>
              <a:t>Posted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speed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of </a:t>
            </a:r>
            <a:r>
              <a:rPr sz="4000" b="1" spc="-88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30</a:t>
            </a:r>
            <a:r>
              <a:rPr sz="4000" b="1" spc="-25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MPH</a:t>
            </a:r>
            <a:endParaRPr sz="4000">
              <a:latin typeface="Calibri"/>
              <a:cs typeface="Calibri"/>
            </a:endParaRPr>
          </a:p>
          <a:p>
            <a:pPr marL="7133590" marR="316865" indent="-285750">
              <a:lnSpc>
                <a:spcPct val="100000"/>
              </a:lnSpc>
              <a:buClr>
                <a:srgbClr val="00AFEF"/>
              </a:buClr>
              <a:buFont typeface="Wingdings"/>
              <a:buChar char=""/>
              <a:tabLst>
                <a:tab pos="7134225" algn="l"/>
              </a:tabLst>
            </a:pPr>
            <a:r>
              <a:rPr sz="4000" b="1" spc="-20" dirty="0">
                <a:latin typeface="Calibri"/>
                <a:cs typeface="Calibri"/>
              </a:rPr>
              <a:t>Except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spc="-25" dirty="0">
                <a:latin typeface="Calibri"/>
                <a:cs typeface="Calibri"/>
              </a:rPr>
              <a:t>for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spc="-15" dirty="0">
                <a:latin typeface="Calibri"/>
                <a:cs typeface="Calibri"/>
              </a:rPr>
              <a:t>two </a:t>
            </a:r>
            <a:r>
              <a:rPr sz="4000" b="1" spc="-89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school </a:t>
            </a:r>
            <a:r>
              <a:rPr sz="4000" b="1" spc="-15" dirty="0">
                <a:latin typeface="Calibri"/>
                <a:cs typeface="Calibri"/>
              </a:rPr>
              <a:t>zones, </a:t>
            </a:r>
            <a:r>
              <a:rPr sz="4000" b="1" spc="-10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with</a:t>
            </a:r>
            <a:r>
              <a:rPr sz="4000" b="1" spc="-2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20</a:t>
            </a:r>
            <a:r>
              <a:rPr sz="4000" b="1" spc="-35" dirty="0">
                <a:latin typeface="Calibri"/>
                <a:cs typeface="Calibri"/>
              </a:rPr>
              <a:t> </a:t>
            </a:r>
            <a:r>
              <a:rPr sz="4000" b="1" spc="-5" dirty="0">
                <a:latin typeface="Calibri"/>
                <a:cs typeface="Calibri"/>
              </a:rPr>
              <a:t>MPH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" y="2145792"/>
            <a:ext cx="3840479" cy="47122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92702" y="2145792"/>
            <a:ext cx="3840479" cy="47122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11936"/>
            <a:ext cx="12146280" cy="5852795"/>
            <a:chOff x="0" y="1011936"/>
            <a:chExt cx="12146280" cy="5852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1747266"/>
              <a:ext cx="9169133" cy="44660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87" y="1742503"/>
              <a:ext cx="9178925" cy="4476115"/>
            </a:xfrm>
            <a:custGeom>
              <a:avLst/>
              <a:gdLst/>
              <a:ahLst/>
              <a:cxnLst/>
              <a:rect l="l" t="t" r="r" b="b"/>
              <a:pathLst>
                <a:path w="9178925" h="4476115">
                  <a:moveTo>
                    <a:pt x="0" y="0"/>
                  </a:moveTo>
                  <a:lnTo>
                    <a:pt x="9178671" y="0"/>
                  </a:lnTo>
                  <a:lnTo>
                    <a:pt x="9178671" y="4475607"/>
                  </a:lnTo>
                  <a:lnTo>
                    <a:pt x="0" y="4475607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1414" y="1827276"/>
              <a:ext cx="9204958" cy="50276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926651" y="1822513"/>
              <a:ext cx="9214485" cy="5037455"/>
            </a:xfrm>
            <a:custGeom>
              <a:avLst/>
              <a:gdLst/>
              <a:ahLst/>
              <a:cxnLst/>
              <a:rect l="l" t="t" r="r" b="b"/>
              <a:pathLst>
                <a:path w="9214485" h="5037455">
                  <a:moveTo>
                    <a:pt x="0" y="0"/>
                  </a:moveTo>
                  <a:lnTo>
                    <a:pt x="9214485" y="0"/>
                  </a:lnTo>
                  <a:lnTo>
                    <a:pt x="9214485" y="5037201"/>
                  </a:lnTo>
                  <a:lnTo>
                    <a:pt x="0" y="503720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76019" y="1036574"/>
            <a:ext cx="594296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90" dirty="0"/>
              <a:t>Traffic</a:t>
            </a:r>
            <a:r>
              <a:rPr sz="4000" spc="-135" dirty="0"/>
              <a:t> </a:t>
            </a:r>
            <a:r>
              <a:rPr sz="4000" spc="-40" dirty="0"/>
              <a:t>Study</a:t>
            </a:r>
            <a:r>
              <a:rPr sz="4000" spc="-110" dirty="0"/>
              <a:t> </a:t>
            </a:r>
            <a:r>
              <a:rPr sz="4000" spc="-40" dirty="0"/>
              <a:t>by</a:t>
            </a:r>
            <a:r>
              <a:rPr sz="4000" spc="-110" dirty="0"/>
              <a:t> </a:t>
            </a:r>
            <a:r>
              <a:rPr sz="4000" spc="-40" dirty="0"/>
              <a:t>City</a:t>
            </a:r>
            <a:r>
              <a:rPr sz="4000" spc="-110" dirty="0"/>
              <a:t> </a:t>
            </a:r>
            <a:r>
              <a:rPr sz="4000" spc="-25" dirty="0"/>
              <a:t>of</a:t>
            </a:r>
            <a:r>
              <a:rPr sz="4000" spc="-120" dirty="0"/>
              <a:t> </a:t>
            </a:r>
            <a:r>
              <a:rPr sz="4000" spc="-45" dirty="0"/>
              <a:t>Dallas</a:t>
            </a:r>
            <a:endParaRPr sz="4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48550" y="0"/>
            <a:ext cx="2857500" cy="377190"/>
          </a:xfrm>
          <a:custGeom>
            <a:avLst/>
            <a:gdLst/>
            <a:ahLst/>
            <a:cxnLst/>
            <a:rect l="l" t="t" r="r" b="b"/>
            <a:pathLst>
              <a:path w="2857500" h="377190">
                <a:moveTo>
                  <a:pt x="0" y="377189"/>
                </a:moveTo>
                <a:lnTo>
                  <a:pt x="2857500" y="377189"/>
                </a:lnTo>
                <a:lnTo>
                  <a:pt x="2857500" y="0"/>
                </a:lnTo>
                <a:lnTo>
                  <a:pt x="0" y="0"/>
                </a:lnTo>
                <a:lnTo>
                  <a:pt x="0" y="377189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3255264" cy="4535424"/>
            <a:chOff x="0" y="0"/>
            <a:chExt cx="4654550" cy="586486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54550" cy="5864860"/>
            </a:xfrm>
            <a:custGeom>
              <a:avLst/>
              <a:gdLst/>
              <a:ahLst/>
              <a:cxnLst/>
              <a:rect l="l" t="t" r="r" b="b"/>
              <a:pathLst>
                <a:path w="4654550" h="5864860">
                  <a:moveTo>
                    <a:pt x="4654296" y="0"/>
                  </a:moveTo>
                  <a:lnTo>
                    <a:pt x="0" y="0"/>
                  </a:lnTo>
                  <a:lnTo>
                    <a:pt x="0" y="5864352"/>
                  </a:lnTo>
                  <a:lnTo>
                    <a:pt x="4654296" y="5864352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3440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003298"/>
              <a:ext cx="1036319" cy="1858010"/>
            </a:xfrm>
            <a:custGeom>
              <a:avLst/>
              <a:gdLst/>
              <a:ahLst/>
              <a:cxnLst/>
              <a:rect l="l" t="t" r="r" b="b"/>
              <a:pathLst>
                <a:path w="1036319" h="1858010">
                  <a:moveTo>
                    <a:pt x="1036319" y="0"/>
                  </a:moveTo>
                  <a:lnTo>
                    <a:pt x="0" y="0"/>
                  </a:lnTo>
                  <a:lnTo>
                    <a:pt x="0" y="1857756"/>
                  </a:lnTo>
                  <a:lnTo>
                    <a:pt x="1036319" y="1857756"/>
                  </a:lnTo>
                  <a:lnTo>
                    <a:pt x="1036319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925311" y="470575"/>
            <a:ext cx="5713730" cy="125730"/>
          </a:xfrm>
          <a:custGeom>
            <a:avLst/>
            <a:gdLst/>
            <a:ahLst/>
            <a:cxnLst/>
            <a:rect l="l" t="t" r="r" b="b"/>
            <a:pathLst>
              <a:path w="5713730" h="125729">
                <a:moveTo>
                  <a:pt x="5713476" y="0"/>
                </a:moveTo>
                <a:lnTo>
                  <a:pt x="0" y="0"/>
                </a:lnTo>
                <a:lnTo>
                  <a:pt x="0" y="125729"/>
                </a:lnTo>
                <a:lnTo>
                  <a:pt x="5713476" y="125729"/>
                </a:lnTo>
                <a:lnTo>
                  <a:pt x="5713476" y="0"/>
                </a:lnTo>
                <a:close/>
              </a:path>
            </a:pathLst>
          </a:custGeom>
          <a:solidFill>
            <a:srgbClr val="3440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027" y="941711"/>
            <a:ext cx="1036319" cy="936625"/>
          </a:xfrm>
          <a:custGeom>
            <a:avLst/>
            <a:gdLst/>
            <a:ahLst/>
            <a:cxnLst/>
            <a:rect l="l" t="t" r="r" b="b"/>
            <a:pathLst>
              <a:path w="1036319" h="936625">
                <a:moveTo>
                  <a:pt x="1036319" y="0"/>
                </a:moveTo>
                <a:lnTo>
                  <a:pt x="0" y="0"/>
                </a:lnTo>
                <a:lnTo>
                  <a:pt x="0" y="936498"/>
                </a:lnTo>
                <a:lnTo>
                  <a:pt x="1036319" y="936498"/>
                </a:lnTo>
                <a:lnTo>
                  <a:pt x="1036319" y="0"/>
                </a:lnTo>
                <a:close/>
              </a:path>
            </a:pathLst>
          </a:custGeom>
          <a:solidFill>
            <a:srgbClr val="D0D4E7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3347" y="2068184"/>
            <a:ext cx="2474214" cy="1359346"/>
          </a:xfrm>
          <a:prstGeom prst="rect">
            <a:avLst/>
          </a:prstGeom>
          <a:solidFill>
            <a:srgbClr val="272F4E"/>
          </a:solidFill>
        </p:spPr>
        <p:txBody>
          <a:bodyPr vert="horz" wrap="square" lIns="0" tIns="5080" rIns="0" bIns="0" rtlCol="0">
            <a:spAutoFit/>
          </a:bodyPr>
          <a:lstStyle/>
          <a:p>
            <a:pPr marL="104775">
              <a:lnSpc>
                <a:spcPct val="100000"/>
              </a:lnSpc>
            </a:pPr>
            <a:r>
              <a:rPr lang="en-US" sz="4400" b="1" spc="-55" dirty="0">
                <a:solidFill>
                  <a:srgbClr val="FFFFFF"/>
                </a:solidFill>
                <a:latin typeface="Calibri"/>
                <a:cs typeface="Calibri"/>
              </a:rPr>
              <a:t>Progress </a:t>
            </a:r>
          </a:p>
          <a:p>
            <a:pPr marL="104775">
              <a:lnSpc>
                <a:spcPct val="100000"/>
              </a:lnSpc>
            </a:pPr>
            <a:r>
              <a:rPr lang="en-US" sz="4400" b="1" spc="-55" dirty="0">
                <a:solidFill>
                  <a:srgbClr val="FFFFFF"/>
                </a:solidFill>
                <a:latin typeface="Calibri"/>
                <a:cs typeface="Calibri"/>
              </a:rPr>
              <a:t>thus far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9198" y="1000391"/>
            <a:ext cx="7918703" cy="5052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000" spc="-5" dirty="0">
                <a:latin typeface="Calibri"/>
                <a:cs typeface="Calibri"/>
              </a:rPr>
              <a:t>A presentation was made on JAN 20 to board members from each neighborhoods that will be affected by any changes – Sunset Hill, L. O. Daniel, and Winnetka Heights.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tabLst>
                <a:tab pos="298450" algn="l"/>
              </a:tabLst>
            </a:pPr>
            <a:endParaRPr lang="en-US" sz="2000" b="1" spc="-5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 panose="05000000000000000000" pitchFamily="2" charset="2"/>
              <a:buChar char="§"/>
              <a:tabLst>
                <a:tab pos="298450" algn="l"/>
              </a:tabLst>
            </a:pPr>
            <a:r>
              <a:rPr lang="en-US" sz="2000" dirty="0">
                <a:latin typeface="Calibri"/>
                <a:cs typeface="Calibri"/>
              </a:rPr>
              <a:t>Highlights from the Lane - Reduction Study included the following: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tabLst>
                <a:tab pos="298450" algn="l"/>
              </a:tabLst>
            </a:pPr>
            <a:r>
              <a:rPr lang="en-US" sz="2000" b="1" dirty="0">
                <a:latin typeface="Calibri"/>
                <a:cs typeface="Calibri"/>
              </a:rPr>
              <a:t>		- Rate of accidents reduced by 82%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tabLst>
                <a:tab pos="298450" algn="l"/>
              </a:tabLst>
            </a:pPr>
            <a:r>
              <a:rPr lang="en-US" sz="2000" b="1" dirty="0">
                <a:latin typeface="Calibri"/>
                <a:cs typeface="Calibri"/>
              </a:rPr>
              <a:t>		- Speeding on weekdays (vehicles traveling over 45 MPH) was 		       reduced at a rate of 35% to 82%, depending on location.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tabLst>
                <a:tab pos="298450" algn="l"/>
              </a:tabLst>
            </a:pPr>
            <a:endParaRPr lang="en-US" sz="2000" b="1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000" dirty="0">
                <a:latin typeface="Calibri"/>
                <a:cs typeface="Calibri"/>
              </a:rPr>
              <a:t>The Task Force recommended a 2-Phased approach to traffic calming, with Phase 1 including making the lane reduction permanent by striping the far right lanes.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tabLst>
                <a:tab pos="298450" algn="l"/>
              </a:tabLst>
            </a:pPr>
            <a:endParaRPr lang="en-US"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000" dirty="0">
                <a:latin typeface="Calibri"/>
                <a:cs typeface="Calibri"/>
              </a:rPr>
              <a:t>Striping scheduled for May 2022.  Phase 2 may include bike lanes or curb extensions, and will include protected pedestrian crossings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05529BF-2AAF-4045-B5A9-484C5D77A169}"/>
              </a:ext>
            </a:extLst>
          </p:cNvPr>
          <p:cNvSpPr/>
          <p:nvPr/>
        </p:nvSpPr>
        <p:spPr>
          <a:xfrm>
            <a:off x="2226183" y="3747337"/>
            <a:ext cx="779145" cy="936625"/>
          </a:xfrm>
          <a:custGeom>
            <a:avLst/>
            <a:gdLst/>
            <a:ahLst/>
            <a:cxnLst/>
            <a:rect l="l" t="t" r="r" b="b"/>
            <a:pathLst>
              <a:path w="1036319" h="936625">
                <a:moveTo>
                  <a:pt x="1036319" y="0"/>
                </a:moveTo>
                <a:lnTo>
                  <a:pt x="0" y="0"/>
                </a:lnTo>
                <a:lnTo>
                  <a:pt x="0" y="936498"/>
                </a:lnTo>
                <a:lnTo>
                  <a:pt x="1036319" y="936498"/>
                </a:lnTo>
                <a:lnTo>
                  <a:pt x="1036319" y="0"/>
                </a:lnTo>
                <a:close/>
              </a:path>
            </a:pathLst>
          </a:custGeom>
          <a:solidFill>
            <a:srgbClr val="D0D4E7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47B61E-EAA9-435E-9707-4A89F8D8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53" y="6103620"/>
            <a:ext cx="3752467" cy="49606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448550" y="0"/>
            <a:ext cx="2857500" cy="377190"/>
          </a:xfrm>
          <a:custGeom>
            <a:avLst/>
            <a:gdLst/>
            <a:ahLst/>
            <a:cxnLst/>
            <a:rect l="l" t="t" r="r" b="b"/>
            <a:pathLst>
              <a:path w="2857500" h="377190">
                <a:moveTo>
                  <a:pt x="0" y="377189"/>
                </a:moveTo>
                <a:lnTo>
                  <a:pt x="2857500" y="377189"/>
                </a:lnTo>
                <a:lnTo>
                  <a:pt x="2857500" y="0"/>
                </a:lnTo>
                <a:lnTo>
                  <a:pt x="0" y="0"/>
                </a:lnTo>
                <a:lnTo>
                  <a:pt x="0" y="377189"/>
                </a:lnTo>
                <a:close/>
              </a:path>
            </a:pathLst>
          </a:custGeom>
          <a:solidFill>
            <a:srgbClr val="F1F1F1">
              <a:alpha val="3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3255264" cy="4535424"/>
            <a:chOff x="0" y="0"/>
            <a:chExt cx="4654550" cy="586486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54550" cy="5864860"/>
            </a:xfrm>
            <a:custGeom>
              <a:avLst/>
              <a:gdLst/>
              <a:ahLst/>
              <a:cxnLst/>
              <a:rect l="l" t="t" r="r" b="b"/>
              <a:pathLst>
                <a:path w="4654550" h="5864860">
                  <a:moveTo>
                    <a:pt x="4654296" y="0"/>
                  </a:moveTo>
                  <a:lnTo>
                    <a:pt x="0" y="0"/>
                  </a:lnTo>
                  <a:lnTo>
                    <a:pt x="0" y="5864352"/>
                  </a:lnTo>
                  <a:lnTo>
                    <a:pt x="4654296" y="5864352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3440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003298"/>
              <a:ext cx="1036319" cy="1858010"/>
            </a:xfrm>
            <a:custGeom>
              <a:avLst/>
              <a:gdLst/>
              <a:ahLst/>
              <a:cxnLst/>
              <a:rect l="l" t="t" r="r" b="b"/>
              <a:pathLst>
                <a:path w="1036319" h="1858010">
                  <a:moveTo>
                    <a:pt x="1036319" y="0"/>
                  </a:moveTo>
                  <a:lnTo>
                    <a:pt x="0" y="0"/>
                  </a:lnTo>
                  <a:lnTo>
                    <a:pt x="0" y="1857756"/>
                  </a:lnTo>
                  <a:lnTo>
                    <a:pt x="1036319" y="1857756"/>
                  </a:lnTo>
                  <a:lnTo>
                    <a:pt x="1036319" y="0"/>
                  </a:lnTo>
                  <a:close/>
                </a:path>
              </a:pathLst>
            </a:custGeom>
            <a:solidFill>
              <a:srgbClr val="1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5925311" y="470575"/>
            <a:ext cx="5713730" cy="125730"/>
          </a:xfrm>
          <a:custGeom>
            <a:avLst/>
            <a:gdLst/>
            <a:ahLst/>
            <a:cxnLst/>
            <a:rect l="l" t="t" r="r" b="b"/>
            <a:pathLst>
              <a:path w="5713730" h="125729">
                <a:moveTo>
                  <a:pt x="5713476" y="0"/>
                </a:moveTo>
                <a:lnTo>
                  <a:pt x="0" y="0"/>
                </a:lnTo>
                <a:lnTo>
                  <a:pt x="0" y="125729"/>
                </a:lnTo>
                <a:lnTo>
                  <a:pt x="5713476" y="125729"/>
                </a:lnTo>
                <a:lnTo>
                  <a:pt x="5713476" y="0"/>
                </a:lnTo>
                <a:close/>
              </a:path>
            </a:pathLst>
          </a:custGeom>
          <a:solidFill>
            <a:srgbClr val="3440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027" y="941711"/>
            <a:ext cx="1036319" cy="936625"/>
          </a:xfrm>
          <a:custGeom>
            <a:avLst/>
            <a:gdLst/>
            <a:ahLst/>
            <a:cxnLst/>
            <a:rect l="l" t="t" r="r" b="b"/>
            <a:pathLst>
              <a:path w="1036319" h="936625">
                <a:moveTo>
                  <a:pt x="1036319" y="0"/>
                </a:moveTo>
                <a:lnTo>
                  <a:pt x="0" y="0"/>
                </a:lnTo>
                <a:lnTo>
                  <a:pt x="0" y="936498"/>
                </a:lnTo>
                <a:lnTo>
                  <a:pt x="1036319" y="936498"/>
                </a:lnTo>
                <a:lnTo>
                  <a:pt x="1036319" y="0"/>
                </a:lnTo>
                <a:close/>
              </a:path>
            </a:pathLst>
          </a:custGeom>
          <a:solidFill>
            <a:srgbClr val="D0D4E7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3347" y="2068184"/>
            <a:ext cx="2474214" cy="2036455"/>
          </a:xfrm>
          <a:prstGeom prst="rect">
            <a:avLst/>
          </a:prstGeom>
          <a:solidFill>
            <a:srgbClr val="272F4E"/>
          </a:solidFill>
        </p:spPr>
        <p:txBody>
          <a:bodyPr vert="horz" wrap="square" lIns="0" tIns="5080" rIns="0" bIns="0" rtlCol="0">
            <a:spAutoFit/>
          </a:bodyPr>
          <a:lstStyle/>
          <a:p>
            <a:pPr marL="104775">
              <a:lnSpc>
                <a:spcPct val="100000"/>
              </a:lnSpc>
            </a:pPr>
            <a:r>
              <a:rPr lang="en-US" sz="4400" b="1" spc="-55" dirty="0">
                <a:solidFill>
                  <a:srgbClr val="FFFFFF"/>
                </a:solidFill>
                <a:latin typeface="Calibri"/>
                <a:cs typeface="Calibri"/>
              </a:rPr>
              <a:t>Other Areas in Review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89198" y="1000391"/>
            <a:ext cx="7918703" cy="46089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800" spc="-5" dirty="0">
                <a:latin typeface="Calibri"/>
                <a:cs typeface="Calibri"/>
              </a:rPr>
              <a:t>Hampton Road (from Fort Worth Ave to Wright Street)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800" spc="-5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800" spc="-5" dirty="0">
                <a:latin typeface="Calibri"/>
                <a:cs typeface="Calibri"/>
              </a:rPr>
              <a:t>Clarendon Road (from Westmoreland to Zang)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800" spc="-5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800" spc="-5" dirty="0">
                <a:latin typeface="Calibri"/>
                <a:cs typeface="Calibri"/>
              </a:rPr>
              <a:t>Jefferson Blvd (west of Hampton Road) 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800" spc="-5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r>
              <a:rPr lang="en-US" sz="2800" spc="-5" dirty="0">
                <a:latin typeface="Calibri"/>
                <a:cs typeface="Calibri"/>
              </a:rPr>
              <a:t>Sylvan/Kessler Parkway (Coombs Creek Trail crossing)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000" spc="-5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Clr>
                <a:srgbClr val="00AFEF"/>
              </a:buClr>
              <a:buFont typeface="Wingdings"/>
              <a:buChar char=""/>
              <a:tabLst>
                <a:tab pos="298450" algn="l"/>
              </a:tabLst>
            </a:pP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05529BF-2AAF-4045-B5A9-484C5D77A169}"/>
              </a:ext>
            </a:extLst>
          </p:cNvPr>
          <p:cNvSpPr/>
          <p:nvPr/>
        </p:nvSpPr>
        <p:spPr>
          <a:xfrm>
            <a:off x="2226183" y="3747337"/>
            <a:ext cx="779145" cy="936625"/>
          </a:xfrm>
          <a:custGeom>
            <a:avLst/>
            <a:gdLst/>
            <a:ahLst/>
            <a:cxnLst/>
            <a:rect l="l" t="t" r="r" b="b"/>
            <a:pathLst>
              <a:path w="1036319" h="936625">
                <a:moveTo>
                  <a:pt x="1036319" y="0"/>
                </a:moveTo>
                <a:lnTo>
                  <a:pt x="0" y="0"/>
                </a:lnTo>
                <a:lnTo>
                  <a:pt x="0" y="936498"/>
                </a:lnTo>
                <a:lnTo>
                  <a:pt x="1036319" y="936498"/>
                </a:lnTo>
                <a:lnTo>
                  <a:pt x="1036319" y="0"/>
                </a:lnTo>
                <a:close/>
              </a:path>
            </a:pathLst>
          </a:custGeom>
          <a:solidFill>
            <a:srgbClr val="D0D4E7">
              <a:alpha val="2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47B61E-EAA9-435E-9707-4A89F8D8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853" y="6103620"/>
            <a:ext cx="3752467" cy="4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80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33A4-093F-4E8A-A4AC-7198D7B14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0152" y="365125"/>
            <a:ext cx="6318142" cy="1325563"/>
          </a:xfrm>
        </p:spPr>
        <p:txBody>
          <a:bodyPr/>
          <a:lstStyle/>
          <a:p>
            <a:r>
              <a:rPr lang="en-US" b="1" dirty="0"/>
              <a:t>Pedestrian Refuge Islands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9A4E0C-7980-4233-85AA-D3CA0D481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544" y="1546167"/>
            <a:ext cx="6687312" cy="460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26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26793" cy="6857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70069-D1B0-408E-9422-EF2C78BFE565}"/>
              </a:ext>
            </a:extLst>
          </p:cNvPr>
          <p:cNvSpPr txBox="1"/>
          <p:nvPr/>
        </p:nvSpPr>
        <p:spPr>
          <a:xfrm>
            <a:off x="7141463" y="4478953"/>
            <a:ext cx="4416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Cell: (214) 406-7861</a:t>
            </a:r>
          </a:p>
          <a:p>
            <a:r>
              <a:rPr lang="en-US" sz="2000" b="1" dirty="0"/>
              <a:t>District Office: (214) 671-8917</a:t>
            </a:r>
          </a:p>
          <a:p>
            <a:r>
              <a:rPr lang="en-US" sz="2000" b="1" dirty="0"/>
              <a:t>Email: </a:t>
            </a:r>
            <a:r>
              <a:rPr lang="en-US" sz="2000" b="1" dirty="0">
                <a:hlinkClick r:id="rId3"/>
              </a:rPr>
              <a:t>chad.west@dallascityhall.com</a:t>
            </a:r>
            <a:endParaRPr lang="en-US" sz="2000" b="1" dirty="0"/>
          </a:p>
          <a:p>
            <a:endParaRPr lang="en-US" b="1" dirty="0"/>
          </a:p>
        </p:txBody>
      </p:sp>
      <p:pic>
        <p:nvPicPr>
          <p:cNvPr id="1026" name="Picture 2" descr="Facebook logo and icon, Facebook brand colors - logotyp.us">
            <a:extLst>
              <a:ext uri="{FF2B5EF4-FFF2-40B4-BE49-F238E27FC236}">
                <a16:creationId xmlns:a16="http://schemas.microsoft.com/office/drawing/2014/main" id="{FEDEB769-D4E6-4D39-B5DC-80B31EAEF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1" t="12760" r="20232" b="14071"/>
          <a:stretch/>
        </p:blipFill>
        <p:spPr bwMode="auto">
          <a:xfrm>
            <a:off x="7141463" y="5497069"/>
            <a:ext cx="382559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BF9196-5D16-44CF-8203-370889A9CCA3}"/>
              </a:ext>
            </a:extLst>
          </p:cNvPr>
          <p:cNvSpPr txBox="1"/>
          <p:nvPr/>
        </p:nvSpPr>
        <p:spPr>
          <a:xfrm>
            <a:off x="7524022" y="5433061"/>
            <a:ext cx="29382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fb.com/DallasDistrict1</a:t>
            </a:r>
          </a:p>
          <a:p>
            <a:endParaRPr lang="en-US" dirty="0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E610DA0-E40F-4E51-8FA9-9E7E13D54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7129" y="906699"/>
            <a:ext cx="3804899" cy="28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1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26793" cy="68579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38035" y="2870454"/>
            <a:ext cx="4782820" cy="3249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8514" marR="5715" indent="-574675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Dallas</a:t>
            </a:r>
            <a:r>
              <a:rPr sz="2800" b="1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City</a:t>
            </a:r>
            <a:r>
              <a:rPr sz="2800" b="1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Council </a:t>
            </a:r>
            <a:r>
              <a:rPr sz="2800" b="1" spc="-77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January</a:t>
            </a:r>
            <a:r>
              <a:rPr sz="2800" b="1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5,</a:t>
            </a:r>
            <a:r>
              <a:rPr sz="2800" b="1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2022</a:t>
            </a:r>
            <a:endParaRPr sz="28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750" dirty="0">
              <a:latin typeface="Century Gothic"/>
              <a:cs typeface="Century Gothic"/>
            </a:endParaRPr>
          </a:p>
          <a:p>
            <a:pPr marR="5080" algn="r">
              <a:lnSpc>
                <a:spcPct val="100000"/>
              </a:lnSpc>
            </a:pP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Ghassan</a:t>
            </a:r>
            <a:r>
              <a:rPr sz="20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“Gus”</a:t>
            </a:r>
            <a:r>
              <a:rPr sz="2000" spc="-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Khankarli,</a:t>
            </a:r>
            <a:r>
              <a:rPr sz="20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Ph.D.</a:t>
            </a:r>
            <a:r>
              <a:rPr sz="2000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10" dirty="0">
                <a:solidFill>
                  <a:srgbClr val="003E87"/>
                </a:solidFill>
                <a:latin typeface="Century Gothic"/>
                <a:cs typeface="Century Gothic"/>
              </a:rPr>
              <a:t>P.E.,</a:t>
            </a:r>
            <a:endParaRPr sz="2000" dirty="0">
              <a:latin typeface="Century Gothic"/>
              <a:cs typeface="Century Gothic"/>
            </a:endParaRPr>
          </a:p>
          <a:p>
            <a:pPr marR="8255" algn="r">
              <a:lnSpc>
                <a:spcPct val="100000"/>
              </a:lnSpc>
            </a:pP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Director,</a:t>
            </a:r>
            <a:r>
              <a:rPr sz="20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Department</a:t>
            </a:r>
            <a:r>
              <a:rPr sz="20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of</a:t>
            </a:r>
            <a:r>
              <a:rPr sz="20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Transportation</a:t>
            </a:r>
            <a:endParaRPr sz="20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 dirty="0">
              <a:latin typeface="Century Gothic"/>
              <a:cs typeface="Century Gothic"/>
            </a:endParaRPr>
          </a:p>
          <a:p>
            <a:pPr marL="1125855" marR="8255" indent="-462280" algn="r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Kathryn</a:t>
            </a:r>
            <a:r>
              <a:rPr sz="20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Rush,</a:t>
            </a:r>
            <a:r>
              <a:rPr sz="20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AICP,</a:t>
            </a:r>
            <a:r>
              <a:rPr sz="2000" spc="-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Chief</a:t>
            </a:r>
            <a:r>
              <a:rPr sz="20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Planner </a:t>
            </a:r>
            <a:r>
              <a:rPr sz="2000" spc="-5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Department</a:t>
            </a:r>
            <a:r>
              <a:rPr sz="2000" spc="-7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of</a:t>
            </a:r>
            <a:r>
              <a:rPr sz="20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Transportation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717198"/>
            <a:ext cx="10515600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35900" marR="5080" indent="130810">
              <a:lnSpc>
                <a:spcPct val="100000"/>
              </a:lnSpc>
              <a:spcBef>
                <a:spcPts val="95"/>
              </a:spcBef>
            </a:pPr>
            <a:r>
              <a:rPr b="1" spc="-5" dirty="0"/>
              <a:t>Vision</a:t>
            </a:r>
            <a:r>
              <a:rPr b="1" spc="-70" dirty="0"/>
              <a:t> </a:t>
            </a:r>
            <a:r>
              <a:rPr b="1" spc="-5" dirty="0"/>
              <a:t>Zero </a:t>
            </a:r>
            <a:r>
              <a:rPr b="1" spc="-1105" dirty="0"/>
              <a:t> </a:t>
            </a:r>
            <a:r>
              <a:rPr b="1" spc="-5" dirty="0"/>
              <a:t>Action</a:t>
            </a:r>
            <a:r>
              <a:rPr b="1" spc="-45" dirty="0"/>
              <a:t> </a:t>
            </a:r>
            <a:r>
              <a:rPr b="1" spc="-10" dirty="0"/>
              <a:t>Plan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30422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Background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853036" y="6617614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7458" y="1021825"/>
            <a:ext cx="10525760" cy="5029200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570"/>
              </a:spcBef>
            </a:pP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City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Council 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Vision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 Zero 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Resolution</a:t>
            </a:r>
            <a:r>
              <a:rPr sz="3200" b="1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19-1583</a:t>
            </a:r>
            <a:endParaRPr sz="3200">
              <a:latin typeface="Century Gothic"/>
              <a:cs typeface="Century Gothic"/>
            </a:endParaRPr>
          </a:p>
          <a:p>
            <a:pPr marL="299085" marR="5080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Committed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the City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to a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goal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of </a:t>
            </a:r>
            <a:r>
              <a:rPr sz="2600" b="1" dirty="0">
                <a:solidFill>
                  <a:srgbClr val="F59E20"/>
                </a:solidFill>
                <a:latin typeface="Century Gothic"/>
                <a:cs typeface="Century Gothic"/>
              </a:rPr>
              <a:t>ZERO traffic fatalities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and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50% </a:t>
            </a:r>
            <a:r>
              <a:rPr sz="2600" spc="-7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reduction</a:t>
            </a:r>
            <a:r>
              <a:rPr sz="26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in</a:t>
            </a:r>
            <a:r>
              <a:rPr sz="26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severe</a:t>
            </a:r>
            <a:r>
              <a:rPr sz="26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injuries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 by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2030.</a:t>
            </a:r>
            <a:endParaRPr sz="2600">
              <a:latin typeface="Century Gothic"/>
              <a:cs typeface="Century Gothic"/>
            </a:endParaRPr>
          </a:p>
          <a:p>
            <a:pPr marL="299085" indent="-28702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Directed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 the</a:t>
            </a:r>
            <a:r>
              <a:rPr sz="26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City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Manager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to:</a:t>
            </a:r>
            <a:endParaRPr sz="2600">
              <a:latin typeface="Century Gothic"/>
              <a:cs typeface="Century Gothic"/>
            </a:endParaRPr>
          </a:p>
          <a:p>
            <a:pPr marL="469900">
              <a:lnSpc>
                <a:spcPct val="100000"/>
              </a:lnSpc>
              <a:spcBef>
                <a:spcPts val="1200"/>
              </a:spcBef>
              <a:tabLst>
                <a:tab pos="926465" algn="l"/>
              </a:tabLst>
            </a:pPr>
            <a:r>
              <a:rPr sz="2600" dirty="0">
                <a:solidFill>
                  <a:srgbClr val="003E87"/>
                </a:solidFill>
                <a:latin typeface="Calibri"/>
                <a:cs typeface="Calibri"/>
              </a:rPr>
              <a:t>‒	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Develop</a:t>
            </a:r>
            <a:r>
              <a:rPr sz="26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Vision</a:t>
            </a:r>
            <a:r>
              <a:rPr sz="2600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Zero</a:t>
            </a:r>
            <a:r>
              <a:rPr sz="26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Action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Plan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by</a:t>
            </a:r>
            <a:r>
              <a:rPr sz="26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December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2021</a:t>
            </a:r>
            <a:endParaRPr sz="2600">
              <a:latin typeface="Century Gothic"/>
              <a:cs typeface="Century Gothic"/>
            </a:endParaRPr>
          </a:p>
          <a:p>
            <a:pPr marL="926465" marR="213995" indent="-457200">
              <a:lnSpc>
                <a:spcPct val="100000"/>
              </a:lnSpc>
              <a:spcBef>
                <a:spcPts val="1200"/>
              </a:spcBef>
              <a:tabLst>
                <a:tab pos="926465" algn="l"/>
              </a:tabLst>
            </a:pPr>
            <a:r>
              <a:rPr sz="2600" dirty="0">
                <a:solidFill>
                  <a:srgbClr val="003E87"/>
                </a:solidFill>
                <a:latin typeface="Calibri"/>
                <a:cs typeface="Calibri"/>
              </a:rPr>
              <a:t>‒	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Convene</a:t>
            </a:r>
            <a:r>
              <a:rPr sz="26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Vision</a:t>
            </a:r>
            <a:r>
              <a:rPr sz="26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Zero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Task</a:t>
            </a:r>
            <a:r>
              <a:rPr sz="26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Force</a:t>
            </a:r>
            <a:r>
              <a:rPr sz="26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that</a:t>
            </a:r>
            <a:r>
              <a:rPr sz="26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will</a:t>
            </a:r>
            <a:r>
              <a:rPr sz="2600" spc="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collaborate</a:t>
            </a:r>
            <a:r>
              <a:rPr sz="26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with </a:t>
            </a:r>
            <a:r>
              <a:rPr sz="2600" spc="-70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city departments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on the development of a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Vision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Zero 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Action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003E87"/>
                </a:solidFill>
                <a:latin typeface="Century Gothic"/>
                <a:cs typeface="Century Gothic"/>
              </a:rPr>
              <a:t>Plan</a:t>
            </a:r>
            <a:endParaRPr sz="2600">
              <a:latin typeface="Century Gothic"/>
              <a:cs typeface="Century Gothic"/>
            </a:endParaRPr>
          </a:p>
          <a:p>
            <a:pPr marL="926465" marR="229870" indent="-457200">
              <a:lnSpc>
                <a:spcPct val="100000"/>
              </a:lnSpc>
              <a:spcBef>
                <a:spcPts val="1205"/>
              </a:spcBef>
              <a:tabLst>
                <a:tab pos="926465" algn="l"/>
              </a:tabLst>
            </a:pPr>
            <a:r>
              <a:rPr sz="2600" dirty="0">
                <a:solidFill>
                  <a:srgbClr val="003E87"/>
                </a:solidFill>
                <a:latin typeface="Calibri"/>
                <a:cs typeface="Calibri"/>
              </a:rPr>
              <a:t>‒	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Direct</a:t>
            </a:r>
            <a:r>
              <a:rPr sz="26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city</a:t>
            </a:r>
            <a:r>
              <a:rPr sz="2600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departments</a:t>
            </a:r>
            <a:r>
              <a:rPr sz="26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to</a:t>
            </a:r>
            <a:r>
              <a:rPr sz="26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participate</a:t>
            </a:r>
            <a:r>
              <a:rPr sz="26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in Vision</a:t>
            </a:r>
            <a:r>
              <a:rPr sz="2600" spc="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Zero</a:t>
            </a:r>
            <a:r>
              <a:rPr sz="26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Action </a:t>
            </a:r>
            <a:r>
              <a:rPr sz="2600" spc="-70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Plan development,</a:t>
            </a:r>
            <a:r>
              <a:rPr sz="26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003E87"/>
                </a:solidFill>
                <a:latin typeface="Century Gothic"/>
                <a:cs typeface="Century Gothic"/>
              </a:rPr>
              <a:t>implementation,</a:t>
            </a:r>
            <a:r>
              <a:rPr sz="26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and</a:t>
            </a:r>
            <a:r>
              <a:rPr sz="26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600" spc="-5" dirty="0">
                <a:solidFill>
                  <a:srgbClr val="003E87"/>
                </a:solidFill>
                <a:latin typeface="Century Gothic"/>
                <a:cs typeface="Century Gothic"/>
              </a:rPr>
              <a:t>evaluation</a:t>
            </a:r>
            <a:endParaRPr sz="2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84764" y="1882139"/>
            <a:ext cx="27305" cy="1839595"/>
          </a:xfrm>
          <a:custGeom>
            <a:avLst/>
            <a:gdLst/>
            <a:ahLst/>
            <a:cxnLst/>
            <a:rect l="l" t="t" r="r" b="b"/>
            <a:pathLst>
              <a:path w="27304" h="1839595">
                <a:moveTo>
                  <a:pt x="26924" y="1839468"/>
                </a:moveTo>
                <a:lnTo>
                  <a:pt x="0" y="0"/>
                </a:lnTo>
              </a:path>
            </a:pathLst>
          </a:custGeom>
          <a:ln w="63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8047" y="1912620"/>
            <a:ext cx="0" cy="3298190"/>
          </a:xfrm>
          <a:custGeom>
            <a:avLst/>
            <a:gdLst/>
            <a:ahLst/>
            <a:cxnLst/>
            <a:rect l="l" t="t" r="r" b="b"/>
            <a:pathLst>
              <a:path h="3298190">
                <a:moveTo>
                  <a:pt x="0" y="3297935"/>
                </a:moveTo>
                <a:lnTo>
                  <a:pt x="0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44540" y="1615439"/>
            <a:ext cx="0" cy="1417955"/>
          </a:xfrm>
          <a:custGeom>
            <a:avLst/>
            <a:gdLst/>
            <a:ahLst/>
            <a:cxnLst/>
            <a:rect l="l" t="t" r="r" b="b"/>
            <a:pathLst>
              <a:path h="1417955">
                <a:moveTo>
                  <a:pt x="0" y="1417827"/>
                </a:moveTo>
                <a:lnTo>
                  <a:pt x="0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53411" y="1787651"/>
            <a:ext cx="0" cy="2428875"/>
          </a:xfrm>
          <a:custGeom>
            <a:avLst/>
            <a:gdLst/>
            <a:ahLst/>
            <a:cxnLst/>
            <a:rect l="l" t="t" r="r" b="b"/>
            <a:pathLst>
              <a:path h="2428875">
                <a:moveTo>
                  <a:pt x="0" y="2428367"/>
                </a:moveTo>
                <a:lnTo>
                  <a:pt x="0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3547" y="1975104"/>
            <a:ext cx="0" cy="2428875"/>
          </a:xfrm>
          <a:custGeom>
            <a:avLst/>
            <a:gdLst/>
            <a:ahLst/>
            <a:cxnLst/>
            <a:rect l="l" t="t" r="r" b="b"/>
            <a:pathLst>
              <a:path h="2428875">
                <a:moveTo>
                  <a:pt x="0" y="2428367"/>
                </a:moveTo>
                <a:lnTo>
                  <a:pt x="0" y="0"/>
                </a:lnTo>
              </a:path>
            </a:pathLst>
          </a:custGeom>
          <a:ln w="1270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148506" y="2702242"/>
            <a:ext cx="1125855" cy="1034415"/>
            <a:chOff x="10148506" y="2702242"/>
            <a:chExt cx="1125855" cy="1034415"/>
          </a:xfrm>
        </p:grpSpPr>
        <p:sp>
          <p:nvSpPr>
            <p:cNvPr id="8" name="object 8"/>
            <p:cNvSpPr/>
            <p:nvPr/>
          </p:nvSpPr>
          <p:spPr>
            <a:xfrm>
              <a:off x="10162793" y="2716529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39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39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62793" y="2716529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39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39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27640" y="2936239"/>
            <a:ext cx="76962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0160">
              <a:lnSpc>
                <a:spcPct val="100000"/>
              </a:lnSpc>
              <a:spcBef>
                <a:spcPts val="105"/>
              </a:spcBef>
            </a:pPr>
            <a:r>
              <a:rPr sz="1700" spc="40" dirty="0">
                <a:solidFill>
                  <a:srgbClr val="252525"/>
                </a:solidFill>
                <a:latin typeface="Gill Sans MT"/>
                <a:cs typeface="Gill Sans MT"/>
              </a:rPr>
              <a:t>Council </a:t>
            </a:r>
            <a:r>
              <a:rPr sz="1700" spc="-459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90" dirty="0">
                <a:solidFill>
                  <a:srgbClr val="252525"/>
                </a:solidFill>
                <a:latin typeface="Gill Sans MT"/>
                <a:cs typeface="Gill Sans MT"/>
              </a:rPr>
              <a:t>B</a:t>
            </a:r>
            <a:r>
              <a:rPr sz="1700" spc="80" dirty="0">
                <a:solidFill>
                  <a:srgbClr val="252525"/>
                </a:solidFill>
                <a:latin typeface="Gill Sans MT"/>
                <a:cs typeface="Gill Sans MT"/>
              </a:rPr>
              <a:t>riefing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0207" y="4009390"/>
            <a:ext cx="83946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160" marR="5080" indent="-125095">
              <a:lnSpc>
                <a:spcPct val="100000"/>
              </a:lnSpc>
              <a:spcBef>
                <a:spcPts val="100"/>
              </a:spcBef>
            </a:pPr>
            <a:r>
              <a:rPr sz="1800" b="1" spc="-330" dirty="0">
                <a:solidFill>
                  <a:srgbClr val="F69E21"/>
                </a:solidFill>
                <a:latin typeface="Gill Sans MT"/>
                <a:cs typeface="Gill Sans MT"/>
              </a:rPr>
              <a:t>WE</a:t>
            </a:r>
            <a:r>
              <a:rPr sz="1800" b="1" spc="-60" dirty="0">
                <a:solidFill>
                  <a:srgbClr val="F69E21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69E21"/>
                </a:solidFill>
                <a:latin typeface="Gill Sans MT"/>
                <a:cs typeface="Gill Sans MT"/>
              </a:rPr>
              <a:t>ARE  </a:t>
            </a:r>
            <a:r>
              <a:rPr sz="1800" b="1" spc="-145" dirty="0">
                <a:solidFill>
                  <a:srgbClr val="F69E21"/>
                </a:solidFill>
                <a:latin typeface="Gill Sans MT"/>
                <a:cs typeface="Gill Sans MT"/>
              </a:rPr>
              <a:t>HERE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90995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56275" algn="l"/>
              </a:tabLst>
            </a:pPr>
            <a:r>
              <a:rPr spc="-10" dirty="0"/>
              <a:t>Visio</a:t>
            </a:r>
            <a:r>
              <a:rPr spc="-5" dirty="0"/>
              <a:t>n</a:t>
            </a:r>
            <a:r>
              <a:rPr spc="10" dirty="0"/>
              <a:t> </a:t>
            </a:r>
            <a:r>
              <a:rPr spc="-5" dirty="0"/>
              <a:t>Zero</a:t>
            </a:r>
            <a:r>
              <a:rPr dirty="0"/>
              <a:t> </a:t>
            </a:r>
            <a:r>
              <a:rPr spc="-5" dirty="0"/>
              <a:t>Action</a:t>
            </a:r>
            <a:r>
              <a:rPr spc="30" dirty="0"/>
              <a:t> </a:t>
            </a:r>
            <a:r>
              <a:rPr spc="-10" dirty="0"/>
              <a:t>Pla</a:t>
            </a:r>
            <a:r>
              <a:rPr spc="-5" dirty="0"/>
              <a:t>n</a:t>
            </a:r>
            <a:r>
              <a:rPr dirty="0"/>
              <a:t>	</a:t>
            </a:r>
            <a:r>
              <a:rPr spc="-10" dirty="0"/>
              <a:t>Dev</a:t>
            </a:r>
            <a:r>
              <a:rPr spc="-20" dirty="0"/>
              <a:t>e</a:t>
            </a:r>
            <a:r>
              <a:rPr spc="-5" dirty="0"/>
              <a:t>lopment</a:t>
            </a: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6128" y="3786378"/>
            <a:ext cx="85725" cy="23114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136903" y="1181290"/>
            <a:ext cx="10871200" cy="1400175"/>
            <a:chOff x="1136903" y="1181290"/>
            <a:chExt cx="10871200" cy="1400175"/>
          </a:xfrm>
        </p:grpSpPr>
        <p:sp>
          <p:nvSpPr>
            <p:cNvPr id="15" name="object 15"/>
            <p:cNvSpPr/>
            <p:nvPr/>
          </p:nvSpPr>
          <p:spPr>
            <a:xfrm>
              <a:off x="1136903" y="1301495"/>
              <a:ext cx="10871200" cy="1059180"/>
            </a:xfrm>
            <a:custGeom>
              <a:avLst/>
              <a:gdLst/>
              <a:ahLst/>
              <a:cxnLst/>
              <a:rect l="l" t="t" r="r" b="b"/>
              <a:pathLst>
                <a:path w="10871200" h="1059180">
                  <a:moveTo>
                    <a:pt x="10347198" y="0"/>
                  </a:moveTo>
                  <a:lnTo>
                    <a:pt x="10347198" y="264794"/>
                  </a:lnTo>
                  <a:lnTo>
                    <a:pt x="0" y="264794"/>
                  </a:lnTo>
                  <a:lnTo>
                    <a:pt x="0" y="794384"/>
                  </a:lnTo>
                  <a:lnTo>
                    <a:pt x="10365740" y="794384"/>
                  </a:lnTo>
                  <a:lnTo>
                    <a:pt x="10384155" y="1059179"/>
                  </a:lnTo>
                  <a:lnTo>
                    <a:pt x="10870692" y="529589"/>
                  </a:lnTo>
                  <a:lnTo>
                    <a:pt x="10347198" y="0"/>
                  </a:lnTo>
                  <a:close/>
                </a:path>
              </a:pathLst>
            </a:custGeom>
            <a:solidFill>
              <a:srgbClr val="CEE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59873" y="1195577"/>
              <a:ext cx="1640205" cy="1371600"/>
            </a:xfrm>
            <a:custGeom>
              <a:avLst/>
              <a:gdLst/>
              <a:ahLst/>
              <a:cxnLst/>
              <a:rect l="l" t="t" r="r" b="b"/>
              <a:pathLst>
                <a:path w="1640204" h="1371600">
                  <a:moveTo>
                    <a:pt x="1411224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1411224" y="1371600"/>
                  </a:lnTo>
                  <a:lnTo>
                    <a:pt x="1457290" y="1366955"/>
                  </a:lnTo>
                  <a:lnTo>
                    <a:pt x="1500199" y="1353633"/>
                  </a:lnTo>
                  <a:lnTo>
                    <a:pt x="1539030" y="1332554"/>
                  </a:lnTo>
                  <a:lnTo>
                    <a:pt x="1572863" y="1304639"/>
                  </a:lnTo>
                  <a:lnTo>
                    <a:pt x="1600778" y="1270806"/>
                  </a:lnTo>
                  <a:lnTo>
                    <a:pt x="1621857" y="1231975"/>
                  </a:lnTo>
                  <a:lnTo>
                    <a:pt x="1635179" y="1189066"/>
                  </a:lnTo>
                  <a:lnTo>
                    <a:pt x="1639824" y="1143000"/>
                  </a:lnTo>
                  <a:lnTo>
                    <a:pt x="1639824" y="228600"/>
                  </a:lnTo>
                  <a:lnTo>
                    <a:pt x="1635179" y="182533"/>
                  </a:lnTo>
                  <a:lnTo>
                    <a:pt x="1621857" y="139624"/>
                  </a:lnTo>
                  <a:lnTo>
                    <a:pt x="1600778" y="100793"/>
                  </a:lnTo>
                  <a:lnTo>
                    <a:pt x="1572863" y="66960"/>
                  </a:lnTo>
                  <a:lnTo>
                    <a:pt x="1539030" y="39045"/>
                  </a:lnTo>
                  <a:lnTo>
                    <a:pt x="1500199" y="17966"/>
                  </a:lnTo>
                  <a:lnTo>
                    <a:pt x="1457290" y="4644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659873" y="1195577"/>
              <a:ext cx="1640205" cy="1371600"/>
            </a:xfrm>
            <a:custGeom>
              <a:avLst/>
              <a:gdLst/>
              <a:ahLst/>
              <a:cxnLst/>
              <a:rect l="l" t="t" r="r" b="b"/>
              <a:pathLst>
                <a:path w="1640204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1411224" y="0"/>
                  </a:lnTo>
                  <a:lnTo>
                    <a:pt x="1457290" y="4644"/>
                  </a:lnTo>
                  <a:lnTo>
                    <a:pt x="1500199" y="17966"/>
                  </a:lnTo>
                  <a:lnTo>
                    <a:pt x="1539030" y="39045"/>
                  </a:lnTo>
                  <a:lnTo>
                    <a:pt x="1572863" y="66960"/>
                  </a:lnTo>
                  <a:lnTo>
                    <a:pt x="1600778" y="100793"/>
                  </a:lnTo>
                  <a:lnTo>
                    <a:pt x="1621857" y="139624"/>
                  </a:lnTo>
                  <a:lnTo>
                    <a:pt x="1635179" y="182533"/>
                  </a:lnTo>
                  <a:lnTo>
                    <a:pt x="1639824" y="228600"/>
                  </a:lnTo>
                  <a:lnTo>
                    <a:pt x="1639824" y="1143000"/>
                  </a:lnTo>
                  <a:lnTo>
                    <a:pt x="1635179" y="1189066"/>
                  </a:lnTo>
                  <a:lnTo>
                    <a:pt x="1621857" y="1231975"/>
                  </a:lnTo>
                  <a:lnTo>
                    <a:pt x="1600778" y="1270806"/>
                  </a:lnTo>
                  <a:lnTo>
                    <a:pt x="1572863" y="1304639"/>
                  </a:lnTo>
                  <a:lnTo>
                    <a:pt x="1539030" y="1332554"/>
                  </a:lnTo>
                  <a:lnTo>
                    <a:pt x="1500199" y="1353633"/>
                  </a:lnTo>
                  <a:lnTo>
                    <a:pt x="1457290" y="1366955"/>
                  </a:lnTo>
                  <a:lnTo>
                    <a:pt x="1411224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810115" y="1397000"/>
            <a:ext cx="1340485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95" dirty="0">
                <a:solidFill>
                  <a:srgbClr val="FFFFFF"/>
                </a:solidFill>
                <a:latin typeface="Gill Sans MT"/>
                <a:cs typeface="Gill Sans MT"/>
              </a:rPr>
              <a:t>Draft</a:t>
            </a:r>
            <a:r>
              <a:rPr sz="20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25" dirty="0">
                <a:solidFill>
                  <a:srgbClr val="FFFFFF"/>
                </a:solidFill>
                <a:latin typeface="Gill Sans MT"/>
                <a:cs typeface="Gill Sans MT"/>
              </a:rPr>
              <a:t>and  </a:t>
            </a:r>
            <a:r>
              <a:rPr sz="2000" b="1" spc="-30" dirty="0">
                <a:solidFill>
                  <a:srgbClr val="FFFFFF"/>
                </a:solidFill>
                <a:latin typeface="Gill Sans MT"/>
                <a:cs typeface="Gill Sans MT"/>
              </a:rPr>
              <a:t>Finalize </a:t>
            </a:r>
            <a:r>
              <a:rPr sz="20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Gill Sans MT"/>
                <a:cs typeface="Gill Sans MT"/>
              </a:rPr>
              <a:t>Acti</a:t>
            </a:r>
            <a:r>
              <a:rPr sz="2000" b="1" spc="-100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000" b="1" spc="-45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2000" b="1" spc="-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ill Sans MT"/>
                <a:cs typeface="Gill Sans MT"/>
              </a:rPr>
              <a:t>Pl</a:t>
            </a:r>
            <a:r>
              <a:rPr sz="2000" b="1" spc="-2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000" b="1" spc="-45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260282" y="1176718"/>
            <a:ext cx="1664335" cy="1400175"/>
            <a:chOff x="2260282" y="1176718"/>
            <a:chExt cx="1664335" cy="1400175"/>
          </a:xfrm>
        </p:grpSpPr>
        <p:sp>
          <p:nvSpPr>
            <p:cNvPr id="20" name="object 20"/>
            <p:cNvSpPr/>
            <p:nvPr/>
          </p:nvSpPr>
          <p:spPr>
            <a:xfrm>
              <a:off x="2274570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1406652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1406652" y="1371600"/>
                  </a:lnTo>
                  <a:lnTo>
                    <a:pt x="1452718" y="1366955"/>
                  </a:lnTo>
                  <a:lnTo>
                    <a:pt x="1495627" y="1353633"/>
                  </a:lnTo>
                  <a:lnTo>
                    <a:pt x="1534458" y="1332554"/>
                  </a:lnTo>
                  <a:lnTo>
                    <a:pt x="1568291" y="1304639"/>
                  </a:lnTo>
                  <a:lnTo>
                    <a:pt x="1596206" y="1270806"/>
                  </a:lnTo>
                  <a:lnTo>
                    <a:pt x="1617285" y="1231975"/>
                  </a:lnTo>
                  <a:lnTo>
                    <a:pt x="1630607" y="1189066"/>
                  </a:lnTo>
                  <a:lnTo>
                    <a:pt x="1635252" y="1143000"/>
                  </a:lnTo>
                  <a:lnTo>
                    <a:pt x="1635252" y="228600"/>
                  </a:lnTo>
                  <a:lnTo>
                    <a:pt x="1630607" y="182533"/>
                  </a:lnTo>
                  <a:lnTo>
                    <a:pt x="1617285" y="139624"/>
                  </a:lnTo>
                  <a:lnTo>
                    <a:pt x="1596206" y="100793"/>
                  </a:lnTo>
                  <a:lnTo>
                    <a:pt x="1568291" y="66960"/>
                  </a:lnTo>
                  <a:lnTo>
                    <a:pt x="1534458" y="39045"/>
                  </a:lnTo>
                  <a:lnTo>
                    <a:pt x="1495627" y="17966"/>
                  </a:lnTo>
                  <a:lnTo>
                    <a:pt x="1452718" y="4644"/>
                  </a:lnTo>
                  <a:lnTo>
                    <a:pt x="1406652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74570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1406652" y="0"/>
                  </a:lnTo>
                  <a:lnTo>
                    <a:pt x="1452718" y="4644"/>
                  </a:lnTo>
                  <a:lnTo>
                    <a:pt x="1495627" y="17966"/>
                  </a:lnTo>
                  <a:lnTo>
                    <a:pt x="1534458" y="39045"/>
                  </a:lnTo>
                  <a:lnTo>
                    <a:pt x="1568291" y="66960"/>
                  </a:lnTo>
                  <a:lnTo>
                    <a:pt x="1596206" y="100793"/>
                  </a:lnTo>
                  <a:lnTo>
                    <a:pt x="1617285" y="139624"/>
                  </a:lnTo>
                  <a:lnTo>
                    <a:pt x="1630607" y="182533"/>
                  </a:lnTo>
                  <a:lnTo>
                    <a:pt x="1635252" y="228600"/>
                  </a:lnTo>
                  <a:lnTo>
                    <a:pt x="1635252" y="1143000"/>
                  </a:lnTo>
                  <a:lnTo>
                    <a:pt x="1630607" y="1189066"/>
                  </a:lnTo>
                  <a:lnTo>
                    <a:pt x="1617285" y="1231975"/>
                  </a:lnTo>
                  <a:lnTo>
                    <a:pt x="1596206" y="1270806"/>
                  </a:lnTo>
                  <a:lnTo>
                    <a:pt x="1568291" y="1304639"/>
                  </a:lnTo>
                  <a:lnTo>
                    <a:pt x="1534458" y="1332554"/>
                  </a:lnTo>
                  <a:lnTo>
                    <a:pt x="1495627" y="1353633"/>
                  </a:lnTo>
                  <a:lnTo>
                    <a:pt x="1452718" y="1366955"/>
                  </a:lnTo>
                  <a:lnTo>
                    <a:pt x="1406652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2451354" y="1545412"/>
            <a:ext cx="128333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254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2000" b="1" spc="-155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2000" b="1" spc="40" dirty="0">
                <a:solidFill>
                  <a:srgbClr val="FFFFFF"/>
                </a:solidFill>
                <a:latin typeface="Gill Sans MT"/>
                <a:cs typeface="Gill Sans MT"/>
              </a:rPr>
              <a:t>as</a:t>
            </a:r>
            <a:r>
              <a:rPr sz="2000" b="1" spc="5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20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295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sz="2000" b="1" spc="-45" dirty="0">
                <a:solidFill>
                  <a:srgbClr val="FFFFFF"/>
                </a:solidFill>
                <a:latin typeface="Gill Sans MT"/>
                <a:cs typeface="Gill Sans MT"/>
              </a:rPr>
              <a:t>ata</a:t>
            </a:r>
            <a:endParaRPr sz="2000">
              <a:latin typeface="Gill Sans MT"/>
              <a:cs typeface="Gill Sans MT"/>
            </a:endParaRPr>
          </a:p>
          <a:p>
            <a:pPr marL="154305">
              <a:lnSpc>
                <a:spcPct val="100000"/>
              </a:lnSpc>
              <a:spcBef>
                <a:spcPts val="5"/>
              </a:spcBef>
            </a:pPr>
            <a:r>
              <a:rPr sz="2000" b="1" spc="5" dirty="0">
                <a:solidFill>
                  <a:srgbClr val="FFFFFF"/>
                </a:solidFill>
                <a:latin typeface="Gill Sans MT"/>
                <a:cs typeface="Gill Sans MT"/>
              </a:rPr>
              <a:t>Analysis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105846" y="1176718"/>
            <a:ext cx="1664335" cy="1400175"/>
            <a:chOff x="4105846" y="1176718"/>
            <a:chExt cx="1664335" cy="1400175"/>
          </a:xfrm>
        </p:grpSpPr>
        <p:sp>
          <p:nvSpPr>
            <p:cNvPr id="24" name="object 24"/>
            <p:cNvSpPr/>
            <p:nvPr/>
          </p:nvSpPr>
          <p:spPr>
            <a:xfrm>
              <a:off x="4120134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1406652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1406652" y="1371600"/>
                  </a:lnTo>
                  <a:lnTo>
                    <a:pt x="1452718" y="1366955"/>
                  </a:lnTo>
                  <a:lnTo>
                    <a:pt x="1495627" y="1353633"/>
                  </a:lnTo>
                  <a:lnTo>
                    <a:pt x="1534458" y="1332554"/>
                  </a:lnTo>
                  <a:lnTo>
                    <a:pt x="1568291" y="1304639"/>
                  </a:lnTo>
                  <a:lnTo>
                    <a:pt x="1596206" y="1270806"/>
                  </a:lnTo>
                  <a:lnTo>
                    <a:pt x="1617285" y="1231975"/>
                  </a:lnTo>
                  <a:lnTo>
                    <a:pt x="1630607" y="1189066"/>
                  </a:lnTo>
                  <a:lnTo>
                    <a:pt x="1635252" y="1143000"/>
                  </a:lnTo>
                  <a:lnTo>
                    <a:pt x="1635252" y="228600"/>
                  </a:lnTo>
                  <a:lnTo>
                    <a:pt x="1630607" y="182533"/>
                  </a:lnTo>
                  <a:lnTo>
                    <a:pt x="1617285" y="139624"/>
                  </a:lnTo>
                  <a:lnTo>
                    <a:pt x="1596206" y="100793"/>
                  </a:lnTo>
                  <a:lnTo>
                    <a:pt x="1568291" y="66960"/>
                  </a:lnTo>
                  <a:lnTo>
                    <a:pt x="1534458" y="39045"/>
                  </a:lnTo>
                  <a:lnTo>
                    <a:pt x="1495627" y="17966"/>
                  </a:lnTo>
                  <a:lnTo>
                    <a:pt x="1452718" y="4644"/>
                  </a:lnTo>
                  <a:lnTo>
                    <a:pt x="1406652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20134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1406652" y="0"/>
                  </a:lnTo>
                  <a:lnTo>
                    <a:pt x="1452718" y="4644"/>
                  </a:lnTo>
                  <a:lnTo>
                    <a:pt x="1495627" y="17966"/>
                  </a:lnTo>
                  <a:lnTo>
                    <a:pt x="1534458" y="39045"/>
                  </a:lnTo>
                  <a:lnTo>
                    <a:pt x="1568291" y="66960"/>
                  </a:lnTo>
                  <a:lnTo>
                    <a:pt x="1596206" y="100793"/>
                  </a:lnTo>
                  <a:lnTo>
                    <a:pt x="1617285" y="139624"/>
                  </a:lnTo>
                  <a:lnTo>
                    <a:pt x="1630607" y="182533"/>
                  </a:lnTo>
                  <a:lnTo>
                    <a:pt x="1635252" y="228600"/>
                  </a:lnTo>
                  <a:lnTo>
                    <a:pt x="1635252" y="1143000"/>
                  </a:lnTo>
                  <a:lnTo>
                    <a:pt x="1630607" y="1189066"/>
                  </a:lnTo>
                  <a:lnTo>
                    <a:pt x="1617285" y="1231975"/>
                  </a:lnTo>
                  <a:lnTo>
                    <a:pt x="1596206" y="1270806"/>
                  </a:lnTo>
                  <a:lnTo>
                    <a:pt x="1568291" y="1304639"/>
                  </a:lnTo>
                  <a:lnTo>
                    <a:pt x="1534458" y="1332554"/>
                  </a:lnTo>
                  <a:lnTo>
                    <a:pt x="1495627" y="1353633"/>
                  </a:lnTo>
                  <a:lnTo>
                    <a:pt x="1452718" y="1366955"/>
                  </a:lnTo>
                  <a:lnTo>
                    <a:pt x="1406652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383151" y="1240916"/>
            <a:ext cx="110807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5"/>
              </a:spcBef>
            </a:pPr>
            <a:r>
              <a:rPr sz="2000" b="1" spc="-30" dirty="0">
                <a:solidFill>
                  <a:srgbClr val="FFFFFF"/>
                </a:solidFill>
                <a:latin typeface="Gill Sans MT"/>
                <a:cs typeface="Gill Sans MT"/>
              </a:rPr>
              <a:t>Best </a:t>
            </a:r>
            <a:r>
              <a:rPr sz="20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35" dirty="0">
                <a:solidFill>
                  <a:srgbClr val="FFFFFF"/>
                </a:solidFill>
                <a:latin typeface="Gill Sans MT"/>
                <a:cs typeface="Gill Sans MT"/>
              </a:rPr>
              <a:t>Practice </a:t>
            </a:r>
            <a:r>
              <a:rPr sz="20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50" dirty="0">
                <a:solidFill>
                  <a:srgbClr val="FFFFFF"/>
                </a:solidFill>
                <a:latin typeface="Gill Sans MT"/>
                <a:cs typeface="Gill Sans MT"/>
              </a:rPr>
              <a:t>Solu</a:t>
            </a:r>
            <a:r>
              <a:rPr sz="2000" b="1" spc="-3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2000" b="1" spc="10" dirty="0">
                <a:solidFill>
                  <a:srgbClr val="FFFFFF"/>
                </a:solidFill>
                <a:latin typeface="Gill Sans MT"/>
                <a:cs typeface="Gill Sans MT"/>
              </a:rPr>
              <a:t>ions  </a:t>
            </a:r>
            <a:r>
              <a:rPr sz="2000" b="1" spc="15" dirty="0">
                <a:solidFill>
                  <a:srgbClr val="FFFFFF"/>
                </a:solidFill>
                <a:latin typeface="Gill Sans MT"/>
                <a:cs typeface="Gill Sans MT"/>
              </a:rPr>
              <a:t>Rese</a:t>
            </a:r>
            <a:r>
              <a:rPr sz="200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000" b="1" spc="-60" dirty="0">
                <a:solidFill>
                  <a:srgbClr val="FFFFFF"/>
                </a:solidFill>
                <a:latin typeface="Gill Sans MT"/>
                <a:cs typeface="Gill Sans MT"/>
              </a:rPr>
              <a:t>rch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948362" y="1176718"/>
            <a:ext cx="1666875" cy="1400175"/>
            <a:chOff x="5948362" y="1176718"/>
            <a:chExt cx="1666875" cy="1400175"/>
          </a:xfrm>
        </p:grpSpPr>
        <p:sp>
          <p:nvSpPr>
            <p:cNvPr id="28" name="object 28"/>
            <p:cNvSpPr/>
            <p:nvPr/>
          </p:nvSpPr>
          <p:spPr>
            <a:xfrm>
              <a:off x="5962650" y="1191005"/>
              <a:ext cx="1638300" cy="1371600"/>
            </a:xfrm>
            <a:custGeom>
              <a:avLst/>
              <a:gdLst/>
              <a:ahLst/>
              <a:cxnLst/>
              <a:rect l="l" t="t" r="r" b="b"/>
              <a:pathLst>
                <a:path w="1638300" h="1371600">
                  <a:moveTo>
                    <a:pt x="1409700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1409700" y="1371600"/>
                  </a:lnTo>
                  <a:lnTo>
                    <a:pt x="1455766" y="1366955"/>
                  </a:lnTo>
                  <a:lnTo>
                    <a:pt x="1498675" y="1353633"/>
                  </a:lnTo>
                  <a:lnTo>
                    <a:pt x="1537506" y="1332554"/>
                  </a:lnTo>
                  <a:lnTo>
                    <a:pt x="1571339" y="1304639"/>
                  </a:lnTo>
                  <a:lnTo>
                    <a:pt x="1599254" y="1270806"/>
                  </a:lnTo>
                  <a:lnTo>
                    <a:pt x="1620333" y="1231975"/>
                  </a:lnTo>
                  <a:lnTo>
                    <a:pt x="1633655" y="1189066"/>
                  </a:lnTo>
                  <a:lnTo>
                    <a:pt x="1638300" y="1143000"/>
                  </a:lnTo>
                  <a:lnTo>
                    <a:pt x="1638300" y="228600"/>
                  </a:lnTo>
                  <a:lnTo>
                    <a:pt x="1633655" y="182533"/>
                  </a:lnTo>
                  <a:lnTo>
                    <a:pt x="1620333" y="139624"/>
                  </a:lnTo>
                  <a:lnTo>
                    <a:pt x="1599254" y="100793"/>
                  </a:lnTo>
                  <a:lnTo>
                    <a:pt x="1571339" y="66960"/>
                  </a:lnTo>
                  <a:lnTo>
                    <a:pt x="1537506" y="39045"/>
                  </a:lnTo>
                  <a:lnTo>
                    <a:pt x="1498675" y="17966"/>
                  </a:lnTo>
                  <a:lnTo>
                    <a:pt x="1455766" y="4644"/>
                  </a:lnTo>
                  <a:lnTo>
                    <a:pt x="1409700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962650" y="1191005"/>
              <a:ext cx="1638300" cy="1371600"/>
            </a:xfrm>
            <a:custGeom>
              <a:avLst/>
              <a:gdLst/>
              <a:ahLst/>
              <a:cxnLst/>
              <a:rect l="l" t="t" r="r" b="b"/>
              <a:pathLst>
                <a:path w="1638300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1409700" y="0"/>
                  </a:lnTo>
                  <a:lnTo>
                    <a:pt x="1455766" y="4644"/>
                  </a:lnTo>
                  <a:lnTo>
                    <a:pt x="1498675" y="17966"/>
                  </a:lnTo>
                  <a:lnTo>
                    <a:pt x="1537506" y="39045"/>
                  </a:lnTo>
                  <a:lnTo>
                    <a:pt x="1571339" y="66960"/>
                  </a:lnTo>
                  <a:lnTo>
                    <a:pt x="1599254" y="100793"/>
                  </a:lnTo>
                  <a:lnTo>
                    <a:pt x="1620333" y="139624"/>
                  </a:lnTo>
                  <a:lnTo>
                    <a:pt x="1633655" y="182533"/>
                  </a:lnTo>
                  <a:lnTo>
                    <a:pt x="1638300" y="228600"/>
                  </a:lnTo>
                  <a:lnTo>
                    <a:pt x="1638300" y="1143000"/>
                  </a:lnTo>
                  <a:lnTo>
                    <a:pt x="1633655" y="1189066"/>
                  </a:lnTo>
                  <a:lnTo>
                    <a:pt x="1620333" y="1231975"/>
                  </a:lnTo>
                  <a:lnTo>
                    <a:pt x="1599254" y="1270806"/>
                  </a:lnTo>
                  <a:lnTo>
                    <a:pt x="1571339" y="1304639"/>
                  </a:lnTo>
                  <a:lnTo>
                    <a:pt x="1537506" y="1332554"/>
                  </a:lnTo>
                  <a:lnTo>
                    <a:pt x="1498675" y="1353633"/>
                  </a:lnTo>
                  <a:lnTo>
                    <a:pt x="1455766" y="1366955"/>
                  </a:lnTo>
                  <a:lnTo>
                    <a:pt x="1409700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113526" y="1240916"/>
            <a:ext cx="133731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5"/>
              </a:spcBef>
            </a:pPr>
            <a:r>
              <a:rPr sz="2000" b="1" spc="-25" dirty="0">
                <a:solidFill>
                  <a:srgbClr val="FFFFFF"/>
                </a:solidFill>
                <a:latin typeface="Gill Sans MT"/>
                <a:cs typeface="Gill Sans MT"/>
              </a:rPr>
              <a:t>Existing </a:t>
            </a:r>
            <a:r>
              <a:rPr sz="20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45" dirty="0">
                <a:solidFill>
                  <a:srgbClr val="FFFFFF"/>
                </a:solidFill>
                <a:latin typeface="Gill Sans MT"/>
                <a:cs typeface="Gill Sans MT"/>
              </a:rPr>
              <a:t>Programs </a:t>
            </a:r>
            <a:r>
              <a:rPr sz="20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185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20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Gill Sans MT"/>
                <a:cs typeface="Gill Sans MT"/>
              </a:rPr>
              <a:t>Practices  </a:t>
            </a:r>
            <a:r>
              <a:rPr sz="2000" b="1" spc="-40" dirty="0">
                <a:solidFill>
                  <a:srgbClr val="FFFFFF"/>
                </a:solidFill>
                <a:latin typeface="Gill Sans MT"/>
                <a:cs typeface="Gill Sans MT"/>
              </a:rPr>
              <a:t>Review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795450" y="1176718"/>
            <a:ext cx="1666875" cy="1400175"/>
            <a:chOff x="7795450" y="1176718"/>
            <a:chExt cx="1666875" cy="1400175"/>
          </a:xfrm>
        </p:grpSpPr>
        <p:sp>
          <p:nvSpPr>
            <p:cNvPr id="32" name="object 32"/>
            <p:cNvSpPr/>
            <p:nvPr/>
          </p:nvSpPr>
          <p:spPr>
            <a:xfrm>
              <a:off x="7809738" y="1191005"/>
              <a:ext cx="1638300" cy="1371600"/>
            </a:xfrm>
            <a:custGeom>
              <a:avLst/>
              <a:gdLst/>
              <a:ahLst/>
              <a:cxnLst/>
              <a:rect l="l" t="t" r="r" b="b"/>
              <a:pathLst>
                <a:path w="1638300" h="1371600">
                  <a:moveTo>
                    <a:pt x="1409700" y="0"/>
                  </a:moveTo>
                  <a:lnTo>
                    <a:pt x="228600" y="0"/>
                  </a:lnTo>
                  <a:lnTo>
                    <a:pt x="182533" y="4644"/>
                  </a:lnTo>
                  <a:lnTo>
                    <a:pt x="139624" y="17966"/>
                  </a:lnTo>
                  <a:lnTo>
                    <a:pt x="100793" y="39045"/>
                  </a:lnTo>
                  <a:lnTo>
                    <a:pt x="66960" y="66960"/>
                  </a:lnTo>
                  <a:lnTo>
                    <a:pt x="39045" y="100793"/>
                  </a:lnTo>
                  <a:lnTo>
                    <a:pt x="17966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6" y="1231975"/>
                  </a:lnTo>
                  <a:lnTo>
                    <a:pt x="39045" y="1270806"/>
                  </a:lnTo>
                  <a:lnTo>
                    <a:pt x="66960" y="1304639"/>
                  </a:lnTo>
                  <a:lnTo>
                    <a:pt x="100793" y="1332554"/>
                  </a:lnTo>
                  <a:lnTo>
                    <a:pt x="139624" y="1353633"/>
                  </a:lnTo>
                  <a:lnTo>
                    <a:pt x="182533" y="1366955"/>
                  </a:lnTo>
                  <a:lnTo>
                    <a:pt x="228600" y="1371600"/>
                  </a:lnTo>
                  <a:lnTo>
                    <a:pt x="1409700" y="1371600"/>
                  </a:lnTo>
                  <a:lnTo>
                    <a:pt x="1455766" y="1366955"/>
                  </a:lnTo>
                  <a:lnTo>
                    <a:pt x="1498675" y="1353633"/>
                  </a:lnTo>
                  <a:lnTo>
                    <a:pt x="1537506" y="1332554"/>
                  </a:lnTo>
                  <a:lnTo>
                    <a:pt x="1571339" y="1304639"/>
                  </a:lnTo>
                  <a:lnTo>
                    <a:pt x="1599254" y="1270806"/>
                  </a:lnTo>
                  <a:lnTo>
                    <a:pt x="1620333" y="1231975"/>
                  </a:lnTo>
                  <a:lnTo>
                    <a:pt x="1633655" y="1189066"/>
                  </a:lnTo>
                  <a:lnTo>
                    <a:pt x="1638300" y="1143000"/>
                  </a:lnTo>
                  <a:lnTo>
                    <a:pt x="1638300" y="228600"/>
                  </a:lnTo>
                  <a:lnTo>
                    <a:pt x="1633655" y="182533"/>
                  </a:lnTo>
                  <a:lnTo>
                    <a:pt x="1620333" y="139624"/>
                  </a:lnTo>
                  <a:lnTo>
                    <a:pt x="1599254" y="100793"/>
                  </a:lnTo>
                  <a:lnTo>
                    <a:pt x="1571339" y="66960"/>
                  </a:lnTo>
                  <a:lnTo>
                    <a:pt x="1537506" y="39045"/>
                  </a:lnTo>
                  <a:lnTo>
                    <a:pt x="1498675" y="17966"/>
                  </a:lnTo>
                  <a:lnTo>
                    <a:pt x="1455766" y="4644"/>
                  </a:lnTo>
                  <a:lnTo>
                    <a:pt x="1409700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09738" y="1191005"/>
              <a:ext cx="1638300" cy="1371600"/>
            </a:xfrm>
            <a:custGeom>
              <a:avLst/>
              <a:gdLst/>
              <a:ahLst/>
              <a:cxnLst/>
              <a:rect l="l" t="t" r="r" b="b"/>
              <a:pathLst>
                <a:path w="1638300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6" y="139624"/>
                  </a:lnTo>
                  <a:lnTo>
                    <a:pt x="39045" y="100793"/>
                  </a:lnTo>
                  <a:lnTo>
                    <a:pt x="66960" y="66960"/>
                  </a:lnTo>
                  <a:lnTo>
                    <a:pt x="100793" y="39045"/>
                  </a:lnTo>
                  <a:lnTo>
                    <a:pt x="139624" y="17966"/>
                  </a:lnTo>
                  <a:lnTo>
                    <a:pt x="182533" y="4644"/>
                  </a:lnTo>
                  <a:lnTo>
                    <a:pt x="228600" y="0"/>
                  </a:lnTo>
                  <a:lnTo>
                    <a:pt x="1409700" y="0"/>
                  </a:lnTo>
                  <a:lnTo>
                    <a:pt x="1455766" y="4644"/>
                  </a:lnTo>
                  <a:lnTo>
                    <a:pt x="1498675" y="17966"/>
                  </a:lnTo>
                  <a:lnTo>
                    <a:pt x="1537506" y="39045"/>
                  </a:lnTo>
                  <a:lnTo>
                    <a:pt x="1571339" y="66960"/>
                  </a:lnTo>
                  <a:lnTo>
                    <a:pt x="1599254" y="100793"/>
                  </a:lnTo>
                  <a:lnTo>
                    <a:pt x="1620333" y="139624"/>
                  </a:lnTo>
                  <a:lnTo>
                    <a:pt x="1633655" y="182533"/>
                  </a:lnTo>
                  <a:lnTo>
                    <a:pt x="1638300" y="228600"/>
                  </a:lnTo>
                  <a:lnTo>
                    <a:pt x="1638300" y="1143000"/>
                  </a:lnTo>
                  <a:lnTo>
                    <a:pt x="1633655" y="1189066"/>
                  </a:lnTo>
                  <a:lnTo>
                    <a:pt x="1620333" y="1231975"/>
                  </a:lnTo>
                  <a:lnTo>
                    <a:pt x="1599254" y="1270806"/>
                  </a:lnTo>
                  <a:lnTo>
                    <a:pt x="1571339" y="1304639"/>
                  </a:lnTo>
                  <a:lnTo>
                    <a:pt x="1537506" y="1332554"/>
                  </a:lnTo>
                  <a:lnTo>
                    <a:pt x="1498675" y="1353633"/>
                  </a:lnTo>
                  <a:lnTo>
                    <a:pt x="1455766" y="1366955"/>
                  </a:lnTo>
                  <a:lnTo>
                    <a:pt x="1409700" y="1371600"/>
                  </a:lnTo>
                  <a:lnTo>
                    <a:pt x="228600" y="1371600"/>
                  </a:lnTo>
                  <a:lnTo>
                    <a:pt x="182533" y="1366955"/>
                  </a:lnTo>
                  <a:lnTo>
                    <a:pt x="139624" y="1353633"/>
                  </a:lnTo>
                  <a:lnTo>
                    <a:pt x="100793" y="1332554"/>
                  </a:lnTo>
                  <a:lnTo>
                    <a:pt x="66960" y="1304639"/>
                  </a:lnTo>
                  <a:lnTo>
                    <a:pt x="39045" y="1270806"/>
                  </a:lnTo>
                  <a:lnTo>
                    <a:pt x="17966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988300" y="1393012"/>
            <a:ext cx="1281430" cy="941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2000" b="1" spc="-95" dirty="0">
                <a:solidFill>
                  <a:srgbClr val="FFFFFF"/>
                </a:solidFill>
                <a:latin typeface="Gill Sans MT"/>
                <a:cs typeface="Gill Sans MT"/>
              </a:rPr>
              <a:t>Draft </a:t>
            </a:r>
            <a:r>
              <a:rPr sz="2000" b="1" spc="-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Gill Sans MT"/>
                <a:cs typeface="Gill Sans MT"/>
              </a:rPr>
              <a:t>Recomm</a:t>
            </a:r>
            <a:r>
              <a:rPr sz="2000" b="1" spc="-65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2000" b="1" spc="110" dirty="0">
                <a:solidFill>
                  <a:srgbClr val="FFFFFF"/>
                </a:solidFill>
                <a:latin typeface="Gill Sans MT"/>
                <a:cs typeface="Gill Sans MT"/>
              </a:rPr>
              <a:t>-  </a:t>
            </a:r>
            <a:r>
              <a:rPr sz="2000" b="1" spc="-20" dirty="0">
                <a:solidFill>
                  <a:srgbClr val="FFFFFF"/>
                </a:solidFill>
                <a:latin typeface="Gill Sans MT"/>
                <a:cs typeface="Gill Sans MT"/>
              </a:rPr>
              <a:t>ndations</a:t>
            </a:r>
            <a:endParaRPr sz="2000">
              <a:latin typeface="Gill Sans MT"/>
              <a:cs typeface="Gill Sans MT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973502" y="3769042"/>
            <a:ext cx="1125855" cy="1034415"/>
            <a:chOff x="8973502" y="3769042"/>
            <a:chExt cx="1125855" cy="1034415"/>
          </a:xfrm>
        </p:grpSpPr>
        <p:sp>
          <p:nvSpPr>
            <p:cNvPr id="36" name="object 36"/>
            <p:cNvSpPr/>
            <p:nvPr/>
          </p:nvSpPr>
          <p:spPr>
            <a:xfrm>
              <a:off x="8987790" y="3783329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39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39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87790" y="3783329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39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39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9152635" y="4003294"/>
            <a:ext cx="769620" cy="544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700" spc="-20" dirty="0">
                <a:solidFill>
                  <a:srgbClr val="252525"/>
                </a:solidFill>
                <a:latin typeface="Gill Sans MT"/>
                <a:cs typeface="Gill Sans MT"/>
              </a:rPr>
              <a:t>TRNI</a:t>
            </a:r>
            <a:endParaRPr sz="17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700" spc="80" dirty="0">
                <a:solidFill>
                  <a:srgbClr val="252525"/>
                </a:solidFill>
                <a:latin typeface="Gill Sans MT"/>
                <a:cs typeface="Gill Sans MT"/>
              </a:rPr>
              <a:t>Briefing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8973502" y="2711386"/>
            <a:ext cx="1125855" cy="1034415"/>
            <a:chOff x="8973502" y="2711386"/>
            <a:chExt cx="1125855" cy="1034415"/>
          </a:xfrm>
        </p:grpSpPr>
        <p:sp>
          <p:nvSpPr>
            <p:cNvPr id="40" name="object 40"/>
            <p:cNvSpPr/>
            <p:nvPr/>
          </p:nvSpPr>
          <p:spPr>
            <a:xfrm>
              <a:off x="8987790" y="2725673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39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39" y="1005839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987790" y="2725673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39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39" y="1005839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9253219" y="2816732"/>
            <a:ext cx="568960" cy="80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700" spc="-15" dirty="0">
                <a:solidFill>
                  <a:srgbClr val="252525"/>
                </a:solidFill>
                <a:latin typeface="Gill Sans MT"/>
                <a:cs typeface="Gill Sans MT"/>
              </a:rPr>
              <a:t>VZ</a:t>
            </a:r>
            <a:endParaRPr sz="1700">
              <a:latin typeface="Gill Sans MT"/>
              <a:cs typeface="Gill Sans MT"/>
            </a:endParaRPr>
          </a:p>
          <a:p>
            <a:pPr marL="12065" marR="5080" indent="-1905" algn="ctr">
              <a:lnSpc>
                <a:spcPct val="100000"/>
              </a:lnSpc>
            </a:pPr>
            <a:r>
              <a:rPr sz="1700" spc="114" dirty="0">
                <a:solidFill>
                  <a:srgbClr val="252525"/>
                </a:solidFill>
                <a:latin typeface="Gill Sans MT"/>
                <a:cs typeface="Gill Sans MT"/>
              </a:rPr>
              <a:t>Task </a:t>
            </a:r>
            <a:r>
              <a:rPr sz="1700" spc="-459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30" dirty="0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700" spc="35" dirty="0">
                <a:solidFill>
                  <a:srgbClr val="252525"/>
                </a:solidFill>
                <a:latin typeface="Gill Sans MT"/>
                <a:cs typeface="Gill Sans MT"/>
              </a:rPr>
              <a:t>orce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948928" y="4800600"/>
            <a:ext cx="1173480" cy="1082040"/>
            <a:chOff x="8948928" y="4800600"/>
            <a:chExt cx="1173480" cy="1082040"/>
          </a:xfrm>
        </p:grpSpPr>
        <p:sp>
          <p:nvSpPr>
            <p:cNvPr id="44" name="object 44"/>
            <p:cNvSpPr/>
            <p:nvPr/>
          </p:nvSpPr>
          <p:spPr>
            <a:xfrm>
              <a:off x="8987028" y="4838700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40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19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40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19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987028" y="4838700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19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40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19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40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19"/>
                  </a:lnTo>
                  <a:close/>
                </a:path>
              </a:pathLst>
            </a:custGeom>
            <a:ln w="762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9137395" y="4929885"/>
            <a:ext cx="800100" cy="803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700" spc="105" dirty="0">
                <a:solidFill>
                  <a:srgbClr val="252525"/>
                </a:solidFill>
                <a:latin typeface="Gill Sans MT"/>
                <a:cs typeface="Gill Sans MT"/>
              </a:rPr>
              <a:t>Public </a:t>
            </a:r>
            <a:r>
              <a:rPr sz="1700" spc="11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60" dirty="0">
                <a:solidFill>
                  <a:srgbClr val="252525"/>
                </a:solidFill>
                <a:latin typeface="Gill Sans MT"/>
                <a:cs typeface="Gill Sans MT"/>
              </a:rPr>
              <a:t>Input </a:t>
            </a:r>
            <a:r>
              <a:rPr sz="1700" spc="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60" dirty="0">
                <a:solidFill>
                  <a:srgbClr val="252525"/>
                </a:solidFill>
                <a:latin typeface="Gill Sans MT"/>
                <a:cs typeface="Gill Sans MT"/>
              </a:rPr>
              <a:t>Phase</a:t>
            </a:r>
            <a:r>
              <a:rPr sz="1700" spc="-6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05" dirty="0">
                <a:solidFill>
                  <a:srgbClr val="252525"/>
                </a:solidFill>
                <a:latin typeface="Gill Sans MT"/>
                <a:cs typeface="Gill Sans MT"/>
              </a:rPr>
              <a:t>2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459670" y="2703766"/>
            <a:ext cx="1125855" cy="1034415"/>
            <a:chOff x="3459670" y="2703766"/>
            <a:chExt cx="1125855" cy="1034415"/>
          </a:xfrm>
        </p:grpSpPr>
        <p:sp>
          <p:nvSpPr>
            <p:cNvPr id="48" name="object 48"/>
            <p:cNvSpPr/>
            <p:nvPr/>
          </p:nvSpPr>
          <p:spPr>
            <a:xfrm>
              <a:off x="3473958" y="2718054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39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39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473958" y="2718054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39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39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3738117" y="2808477"/>
            <a:ext cx="568960" cy="80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700" spc="-15" dirty="0">
                <a:solidFill>
                  <a:srgbClr val="252525"/>
                </a:solidFill>
                <a:latin typeface="Gill Sans MT"/>
                <a:cs typeface="Gill Sans MT"/>
              </a:rPr>
              <a:t>VZ</a:t>
            </a:r>
            <a:endParaRPr sz="1700">
              <a:latin typeface="Gill Sans MT"/>
              <a:cs typeface="Gill Sans MT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700" spc="114" dirty="0">
                <a:solidFill>
                  <a:srgbClr val="252525"/>
                </a:solidFill>
                <a:latin typeface="Gill Sans MT"/>
                <a:cs typeface="Gill Sans MT"/>
              </a:rPr>
              <a:t>Task </a:t>
            </a:r>
            <a:r>
              <a:rPr sz="1700" spc="-459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30" dirty="0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700" spc="35" dirty="0">
                <a:solidFill>
                  <a:srgbClr val="252525"/>
                </a:solidFill>
                <a:latin typeface="Gill Sans MT"/>
                <a:cs typeface="Gill Sans MT"/>
              </a:rPr>
              <a:t>orce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3435096" y="3747515"/>
            <a:ext cx="1173480" cy="1082040"/>
            <a:chOff x="3435096" y="3747515"/>
            <a:chExt cx="1173480" cy="1082040"/>
          </a:xfrm>
        </p:grpSpPr>
        <p:sp>
          <p:nvSpPr>
            <p:cNvPr id="52" name="object 52"/>
            <p:cNvSpPr/>
            <p:nvPr/>
          </p:nvSpPr>
          <p:spPr>
            <a:xfrm>
              <a:off x="3473196" y="3785615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548639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19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39" y="1005839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79" y="502919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39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473196" y="3785615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79" h="1005839">
                  <a:moveTo>
                    <a:pt x="0" y="502919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39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79" y="502919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39" y="1005839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19"/>
                  </a:lnTo>
                  <a:close/>
                </a:path>
              </a:pathLst>
            </a:custGeom>
            <a:ln w="76200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3622294" y="3878071"/>
            <a:ext cx="800100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700" spc="105" dirty="0">
                <a:solidFill>
                  <a:srgbClr val="252525"/>
                </a:solidFill>
                <a:latin typeface="Gill Sans MT"/>
                <a:cs typeface="Gill Sans MT"/>
              </a:rPr>
              <a:t>Public </a:t>
            </a:r>
            <a:r>
              <a:rPr sz="1700" spc="11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60" dirty="0">
                <a:solidFill>
                  <a:srgbClr val="252525"/>
                </a:solidFill>
                <a:latin typeface="Gill Sans MT"/>
                <a:cs typeface="Gill Sans MT"/>
              </a:rPr>
              <a:t>Input </a:t>
            </a:r>
            <a:r>
              <a:rPr sz="1700" spc="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60" dirty="0">
                <a:solidFill>
                  <a:srgbClr val="252525"/>
                </a:solidFill>
                <a:latin typeface="Gill Sans MT"/>
                <a:cs typeface="Gill Sans MT"/>
              </a:rPr>
              <a:t>Phase</a:t>
            </a:r>
            <a:r>
              <a:rPr sz="1700" spc="-6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05" dirty="0">
                <a:solidFill>
                  <a:srgbClr val="252525"/>
                </a:solidFill>
                <a:latin typeface="Gill Sans MT"/>
                <a:cs typeface="Gill Sans MT"/>
              </a:rPr>
              <a:t>1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1603438" y="2703766"/>
            <a:ext cx="1125855" cy="1034415"/>
            <a:chOff x="1603438" y="2703766"/>
            <a:chExt cx="1125855" cy="1034415"/>
          </a:xfrm>
        </p:grpSpPr>
        <p:sp>
          <p:nvSpPr>
            <p:cNvPr id="56" name="object 56"/>
            <p:cNvSpPr/>
            <p:nvPr/>
          </p:nvSpPr>
          <p:spPr>
            <a:xfrm>
              <a:off x="1617725" y="2718054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80" h="1005839">
                  <a:moveTo>
                    <a:pt x="548640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40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80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617725" y="2718054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80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40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80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40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1881377" y="2808477"/>
            <a:ext cx="568960" cy="80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700" spc="-15" dirty="0">
                <a:solidFill>
                  <a:srgbClr val="252525"/>
                </a:solidFill>
                <a:latin typeface="Gill Sans MT"/>
                <a:cs typeface="Gill Sans MT"/>
              </a:rPr>
              <a:t>VZ</a:t>
            </a:r>
            <a:endParaRPr sz="1700">
              <a:latin typeface="Gill Sans MT"/>
              <a:cs typeface="Gill Sans MT"/>
            </a:endParaRPr>
          </a:p>
          <a:p>
            <a:pPr marL="12700" marR="5080" indent="-1905" algn="ctr">
              <a:lnSpc>
                <a:spcPct val="100000"/>
              </a:lnSpc>
            </a:pPr>
            <a:r>
              <a:rPr sz="1700" spc="114" dirty="0">
                <a:solidFill>
                  <a:srgbClr val="252525"/>
                </a:solidFill>
                <a:latin typeface="Gill Sans MT"/>
                <a:cs typeface="Gill Sans MT"/>
              </a:rPr>
              <a:t>Task </a:t>
            </a:r>
            <a:r>
              <a:rPr sz="1700" spc="-459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130" dirty="0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700" spc="35" dirty="0">
                <a:solidFill>
                  <a:srgbClr val="252525"/>
                </a:solidFill>
                <a:latin typeface="Gill Sans MT"/>
                <a:cs typeface="Gill Sans MT"/>
              </a:rPr>
              <a:t>orce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288470" y="2665666"/>
            <a:ext cx="1207135" cy="1034415"/>
            <a:chOff x="5288470" y="2665666"/>
            <a:chExt cx="1207135" cy="1034415"/>
          </a:xfrm>
        </p:grpSpPr>
        <p:sp>
          <p:nvSpPr>
            <p:cNvPr id="60" name="object 60"/>
            <p:cNvSpPr/>
            <p:nvPr/>
          </p:nvSpPr>
          <p:spPr>
            <a:xfrm>
              <a:off x="5302758" y="2679954"/>
              <a:ext cx="1178560" cy="1005840"/>
            </a:xfrm>
            <a:custGeom>
              <a:avLst/>
              <a:gdLst/>
              <a:ahLst/>
              <a:cxnLst/>
              <a:rect l="l" t="t" r="r" b="b"/>
              <a:pathLst>
                <a:path w="1178560" h="1005839">
                  <a:moveTo>
                    <a:pt x="589026" y="0"/>
                  </a:moveTo>
                  <a:lnTo>
                    <a:pt x="538193" y="1846"/>
                  </a:lnTo>
                  <a:lnTo>
                    <a:pt x="488563" y="7283"/>
                  </a:lnTo>
                  <a:lnTo>
                    <a:pt x="440312" y="16161"/>
                  </a:lnTo>
                  <a:lnTo>
                    <a:pt x="393617" y="28329"/>
                  </a:lnTo>
                  <a:lnTo>
                    <a:pt x="348654" y="43635"/>
                  </a:lnTo>
                  <a:lnTo>
                    <a:pt x="305601" y="61928"/>
                  </a:lnTo>
                  <a:lnTo>
                    <a:pt x="264633" y="83059"/>
                  </a:lnTo>
                  <a:lnTo>
                    <a:pt x="225927" y="106875"/>
                  </a:lnTo>
                  <a:lnTo>
                    <a:pt x="189661" y="133225"/>
                  </a:lnTo>
                  <a:lnTo>
                    <a:pt x="156010" y="161959"/>
                  </a:lnTo>
                  <a:lnTo>
                    <a:pt x="125151" y="192926"/>
                  </a:lnTo>
                  <a:lnTo>
                    <a:pt x="97261" y="225975"/>
                  </a:lnTo>
                  <a:lnTo>
                    <a:pt x="72517" y="260954"/>
                  </a:lnTo>
                  <a:lnTo>
                    <a:pt x="51095" y="297713"/>
                  </a:lnTo>
                  <a:lnTo>
                    <a:pt x="33172" y="336100"/>
                  </a:lnTo>
                  <a:lnTo>
                    <a:pt x="18924" y="375966"/>
                  </a:lnTo>
                  <a:lnTo>
                    <a:pt x="8528" y="417158"/>
                  </a:lnTo>
                  <a:lnTo>
                    <a:pt x="2161" y="459526"/>
                  </a:lnTo>
                  <a:lnTo>
                    <a:pt x="0" y="502920"/>
                  </a:lnTo>
                  <a:lnTo>
                    <a:pt x="2161" y="546313"/>
                  </a:lnTo>
                  <a:lnTo>
                    <a:pt x="8528" y="588681"/>
                  </a:lnTo>
                  <a:lnTo>
                    <a:pt x="18924" y="629873"/>
                  </a:lnTo>
                  <a:lnTo>
                    <a:pt x="33172" y="669739"/>
                  </a:lnTo>
                  <a:lnTo>
                    <a:pt x="51095" y="708126"/>
                  </a:lnTo>
                  <a:lnTo>
                    <a:pt x="72517" y="744885"/>
                  </a:lnTo>
                  <a:lnTo>
                    <a:pt x="97261" y="779864"/>
                  </a:lnTo>
                  <a:lnTo>
                    <a:pt x="125151" y="812913"/>
                  </a:lnTo>
                  <a:lnTo>
                    <a:pt x="156010" y="843880"/>
                  </a:lnTo>
                  <a:lnTo>
                    <a:pt x="189661" y="872614"/>
                  </a:lnTo>
                  <a:lnTo>
                    <a:pt x="225927" y="898964"/>
                  </a:lnTo>
                  <a:lnTo>
                    <a:pt x="264633" y="922780"/>
                  </a:lnTo>
                  <a:lnTo>
                    <a:pt x="305601" y="943911"/>
                  </a:lnTo>
                  <a:lnTo>
                    <a:pt x="348654" y="962204"/>
                  </a:lnTo>
                  <a:lnTo>
                    <a:pt x="393617" y="977510"/>
                  </a:lnTo>
                  <a:lnTo>
                    <a:pt x="440312" y="989678"/>
                  </a:lnTo>
                  <a:lnTo>
                    <a:pt x="488563" y="998556"/>
                  </a:lnTo>
                  <a:lnTo>
                    <a:pt x="538193" y="1003993"/>
                  </a:lnTo>
                  <a:lnTo>
                    <a:pt x="589026" y="1005840"/>
                  </a:lnTo>
                  <a:lnTo>
                    <a:pt x="639840" y="1003993"/>
                  </a:lnTo>
                  <a:lnTo>
                    <a:pt x="689456" y="998556"/>
                  </a:lnTo>
                  <a:lnTo>
                    <a:pt x="737696" y="989678"/>
                  </a:lnTo>
                  <a:lnTo>
                    <a:pt x="784384" y="977510"/>
                  </a:lnTo>
                  <a:lnTo>
                    <a:pt x="829342" y="962204"/>
                  </a:lnTo>
                  <a:lnTo>
                    <a:pt x="872394" y="943911"/>
                  </a:lnTo>
                  <a:lnTo>
                    <a:pt x="913362" y="922780"/>
                  </a:lnTo>
                  <a:lnTo>
                    <a:pt x="952070" y="898964"/>
                  </a:lnTo>
                  <a:lnTo>
                    <a:pt x="988340" y="872614"/>
                  </a:lnTo>
                  <a:lnTo>
                    <a:pt x="1021996" y="843880"/>
                  </a:lnTo>
                  <a:lnTo>
                    <a:pt x="1052861" y="812913"/>
                  </a:lnTo>
                  <a:lnTo>
                    <a:pt x="1080757" y="779864"/>
                  </a:lnTo>
                  <a:lnTo>
                    <a:pt x="1105508" y="744885"/>
                  </a:lnTo>
                  <a:lnTo>
                    <a:pt x="1126937" y="708126"/>
                  </a:lnTo>
                  <a:lnTo>
                    <a:pt x="1144866" y="669739"/>
                  </a:lnTo>
                  <a:lnTo>
                    <a:pt x="1159119" y="629873"/>
                  </a:lnTo>
                  <a:lnTo>
                    <a:pt x="1169519" y="588681"/>
                  </a:lnTo>
                  <a:lnTo>
                    <a:pt x="1175889" y="546313"/>
                  </a:lnTo>
                  <a:lnTo>
                    <a:pt x="1178052" y="502920"/>
                  </a:lnTo>
                  <a:lnTo>
                    <a:pt x="1175889" y="459526"/>
                  </a:lnTo>
                  <a:lnTo>
                    <a:pt x="1169519" y="417158"/>
                  </a:lnTo>
                  <a:lnTo>
                    <a:pt x="1159119" y="375966"/>
                  </a:lnTo>
                  <a:lnTo>
                    <a:pt x="1144866" y="336100"/>
                  </a:lnTo>
                  <a:lnTo>
                    <a:pt x="1126937" y="297713"/>
                  </a:lnTo>
                  <a:lnTo>
                    <a:pt x="1105508" y="260954"/>
                  </a:lnTo>
                  <a:lnTo>
                    <a:pt x="1080757" y="225975"/>
                  </a:lnTo>
                  <a:lnTo>
                    <a:pt x="1052861" y="192926"/>
                  </a:lnTo>
                  <a:lnTo>
                    <a:pt x="1021996" y="161959"/>
                  </a:lnTo>
                  <a:lnTo>
                    <a:pt x="988340" y="133225"/>
                  </a:lnTo>
                  <a:lnTo>
                    <a:pt x="952070" y="106875"/>
                  </a:lnTo>
                  <a:lnTo>
                    <a:pt x="913362" y="83059"/>
                  </a:lnTo>
                  <a:lnTo>
                    <a:pt x="872394" y="61928"/>
                  </a:lnTo>
                  <a:lnTo>
                    <a:pt x="829342" y="43635"/>
                  </a:lnTo>
                  <a:lnTo>
                    <a:pt x="784384" y="28329"/>
                  </a:lnTo>
                  <a:lnTo>
                    <a:pt x="737696" y="16161"/>
                  </a:lnTo>
                  <a:lnTo>
                    <a:pt x="689456" y="7283"/>
                  </a:lnTo>
                  <a:lnTo>
                    <a:pt x="639840" y="1846"/>
                  </a:lnTo>
                  <a:lnTo>
                    <a:pt x="589026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302758" y="2679954"/>
              <a:ext cx="1178560" cy="1005840"/>
            </a:xfrm>
            <a:custGeom>
              <a:avLst/>
              <a:gdLst/>
              <a:ahLst/>
              <a:cxnLst/>
              <a:rect l="l" t="t" r="r" b="b"/>
              <a:pathLst>
                <a:path w="1178560" h="1005839">
                  <a:moveTo>
                    <a:pt x="0" y="502920"/>
                  </a:moveTo>
                  <a:lnTo>
                    <a:pt x="2161" y="459526"/>
                  </a:lnTo>
                  <a:lnTo>
                    <a:pt x="8528" y="417158"/>
                  </a:lnTo>
                  <a:lnTo>
                    <a:pt x="18924" y="375966"/>
                  </a:lnTo>
                  <a:lnTo>
                    <a:pt x="33172" y="336100"/>
                  </a:lnTo>
                  <a:lnTo>
                    <a:pt x="51095" y="297713"/>
                  </a:lnTo>
                  <a:lnTo>
                    <a:pt x="72517" y="260954"/>
                  </a:lnTo>
                  <a:lnTo>
                    <a:pt x="97261" y="225975"/>
                  </a:lnTo>
                  <a:lnTo>
                    <a:pt x="125151" y="192926"/>
                  </a:lnTo>
                  <a:lnTo>
                    <a:pt x="156010" y="161959"/>
                  </a:lnTo>
                  <a:lnTo>
                    <a:pt x="189661" y="133225"/>
                  </a:lnTo>
                  <a:lnTo>
                    <a:pt x="225927" y="106875"/>
                  </a:lnTo>
                  <a:lnTo>
                    <a:pt x="264633" y="83059"/>
                  </a:lnTo>
                  <a:lnTo>
                    <a:pt x="305601" y="61928"/>
                  </a:lnTo>
                  <a:lnTo>
                    <a:pt x="348654" y="43635"/>
                  </a:lnTo>
                  <a:lnTo>
                    <a:pt x="393617" y="28329"/>
                  </a:lnTo>
                  <a:lnTo>
                    <a:pt x="440312" y="16161"/>
                  </a:lnTo>
                  <a:lnTo>
                    <a:pt x="488563" y="7283"/>
                  </a:lnTo>
                  <a:lnTo>
                    <a:pt x="538193" y="1846"/>
                  </a:lnTo>
                  <a:lnTo>
                    <a:pt x="589026" y="0"/>
                  </a:lnTo>
                  <a:lnTo>
                    <a:pt x="639840" y="1846"/>
                  </a:lnTo>
                  <a:lnTo>
                    <a:pt x="689456" y="7283"/>
                  </a:lnTo>
                  <a:lnTo>
                    <a:pt x="737696" y="16161"/>
                  </a:lnTo>
                  <a:lnTo>
                    <a:pt x="784384" y="28329"/>
                  </a:lnTo>
                  <a:lnTo>
                    <a:pt x="829342" y="43635"/>
                  </a:lnTo>
                  <a:lnTo>
                    <a:pt x="872394" y="61928"/>
                  </a:lnTo>
                  <a:lnTo>
                    <a:pt x="913362" y="83059"/>
                  </a:lnTo>
                  <a:lnTo>
                    <a:pt x="952070" y="106875"/>
                  </a:lnTo>
                  <a:lnTo>
                    <a:pt x="988340" y="133225"/>
                  </a:lnTo>
                  <a:lnTo>
                    <a:pt x="1021996" y="161959"/>
                  </a:lnTo>
                  <a:lnTo>
                    <a:pt x="1052861" y="192926"/>
                  </a:lnTo>
                  <a:lnTo>
                    <a:pt x="1080757" y="225975"/>
                  </a:lnTo>
                  <a:lnTo>
                    <a:pt x="1105508" y="260954"/>
                  </a:lnTo>
                  <a:lnTo>
                    <a:pt x="1126937" y="297713"/>
                  </a:lnTo>
                  <a:lnTo>
                    <a:pt x="1144866" y="336100"/>
                  </a:lnTo>
                  <a:lnTo>
                    <a:pt x="1159119" y="375966"/>
                  </a:lnTo>
                  <a:lnTo>
                    <a:pt x="1169519" y="417158"/>
                  </a:lnTo>
                  <a:lnTo>
                    <a:pt x="1175889" y="459526"/>
                  </a:lnTo>
                  <a:lnTo>
                    <a:pt x="1178052" y="502920"/>
                  </a:lnTo>
                  <a:lnTo>
                    <a:pt x="1175889" y="546313"/>
                  </a:lnTo>
                  <a:lnTo>
                    <a:pt x="1169519" y="588681"/>
                  </a:lnTo>
                  <a:lnTo>
                    <a:pt x="1159119" y="629873"/>
                  </a:lnTo>
                  <a:lnTo>
                    <a:pt x="1144866" y="669739"/>
                  </a:lnTo>
                  <a:lnTo>
                    <a:pt x="1126937" y="708126"/>
                  </a:lnTo>
                  <a:lnTo>
                    <a:pt x="1105508" y="744885"/>
                  </a:lnTo>
                  <a:lnTo>
                    <a:pt x="1080757" y="779864"/>
                  </a:lnTo>
                  <a:lnTo>
                    <a:pt x="1052861" y="812913"/>
                  </a:lnTo>
                  <a:lnTo>
                    <a:pt x="1021996" y="843880"/>
                  </a:lnTo>
                  <a:lnTo>
                    <a:pt x="988340" y="872614"/>
                  </a:lnTo>
                  <a:lnTo>
                    <a:pt x="952070" y="898964"/>
                  </a:lnTo>
                  <a:lnTo>
                    <a:pt x="913362" y="922780"/>
                  </a:lnTo>
                  <a:lnTo>
                    <a:pt x="872394" y="943911"/>
                  </a:lnTo>
                  <a:lnTo>
                    <a:pt x="829342" y="962204"/>
                  </a:lnTo>
                  <a:lnTo>
                    <a:pt x="784384" y="977510"/>
                  </a:lnTo>
                  <a:lnTo>
                    <a:pt x="737696" y="989678"/>
                  </a:lnTo>
                  <a:lnTo>
                    <a:pt x="689456" y="998556"/>
                  </a:lnTo>
                  <a:lnTo>
                    <a:pt x="639840" y="1003993"/>
                  </a:lnTo>
                  <a:lnTo>
                    <a:pt x="589026" y="1005840"/>
                  </a:lnTo>
                  <a:lnTo>
                    <a:pt x="538193" y="1003993"/>
                  </a:lnTo>
                  <a:lnTo>
                    <a:pt x="488563" y="998556"/>
                  </a:lnTo>
                  <a:lnTo>
                    <a:pt x="440312" y="989678"/>
                  </a:lnTo>
                  <a:lnTo>
                    <a:pt x="393617" y="977510"/>
                  </a:lnTo>
                  <a:lnTo>
                    <a:pt x="348654" y="962204"/>
                  </a:lnTo>
                  <a:lnTo>
                    <a:pt x="305601" y="943911"/>
                  </a:lnTo>
                  <a:lnTo>
                    <a:pt x="264633" y="922780"/>
                  </a:lnTo>
                  <a:lnTo>
                    <a:pt x="225927" y="898964"/>
                  </a:lnTo>
                  <a:lnTo>
                    <a:pt x="189661" y="872614"/>
                  </a:lnTo>
                  <a:lnTo>
                    <a:pt x="156010" y="843880"/>
                  </a:lnTo>
                  <a:lnTo>
                    <a:pt x="125151" y="812913"/>
                  </a:lnTo>
                  <a:lnTo>
                    <a:pt x="97261" y="779864"/>
                  </a:lnTo>
                  <a:lnTo>
                    <a:pt x="72517" y="744885"/>
                  </a:lnTo>
                  <a:lnTo>
                    <a:pt x="51095" y="708126"/>
                  </a:lnTo>
                  <a:lnTo>
                    <a:pt x="33172" y="669739"/>
                  </a:lnTo>
                  <a:lnTo>
                    <a:pt x="18924" y="629873"/>
                  </a:lnTo>
                  <a:lnTo>
                    <a:pt x="8528" y="588681"/>
                  </a:lnTo>
                  <a:lnTo>
                    <a:pt x="2161" y="546313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5464302" y="2771013"/>
            <a:ext cx="854075" cy="803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700" spc="-10" dirty="0">
                <a:solidFill>
                  <a:srgbClr val="252525"/>
                </a:solidFill>
                <a:latin typeface="Gill Sans MT"/>
                <a:cs typeface="Gill Sans MT"/>
              </a:rPr>
              <a:t>VZ </a:t>
            </a:r>
            <a:r>
              <a:rPr sz="1700" spc="80" dirty="0">
                <a:solidFill>
                  <a:srgbClr val="252525"/>
                </a:solidFill>
                <a:latin typeface="Gill Sans MT"/>
                <a:cs typeface="Gill Sans MT"/>
              </a:rPr>
              <a:t>Sub- </a:t>
            </a:r>
            <a:r>
              <a:rPr sz="1700" spc="-459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35" dirty="0">
                <a:solidFill>
                  <a:srgbClr val="252525"/>
                </a:solidFill>
                <a:latin typeface="Gill Sans MT"/>
                <a:cs typeface="Gill Sans MT"/>
              </a:rPr>
              <a:t>Co</a:t>
            </a:r>
            <a:r>
              <a:rPr sz="1700" spc="50" dirty="0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700" spc="185" dirty="0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700" spc="40" dirty="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700" spc="-20" dirty="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700" spc="-75" dirty="0">
                <a:solidFill>
                  <a:srgbClr val="252525"/>
                </a:solidFill>
                <a:latin typeface="Gill Sans MT"/>
                <a:cs typeface="Gill Sans MT"/>
              </a:rPr>
              <a:t>-  </a:t>
            </a:r>
            <a:r>
              <a:rPr sz="1700" spc="90" dirty="0">
                <a:solidFill>
                  <a:srgbClr val="252525"/>
                </a:solidFill>
                <a:latin typeface="Gill Sans MT"/>
                <a:cs typeface="Gill Sans MT"/>
              </a:rPr>
              <a:t>tees</a:t>
            </a:r>
            <a:endParaRPr sz="1700">
              <a:latin typeface="Gill Sans MT"/>
              <a:cs typeface="Gill Sans MT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629346" y="3773614"/>
            <a:ext cx="1125855" cy="1034415"/>
            <a:chOff x="1629346" y="3773614"/>
            <a:chExt cx="1125855" cy="1034415"/>
          </a:xfrm>
        </p:grpSpPr>
        <p:sp>
          <p:nvSpPr>
            <p:cNvPr id="64" name="object 64"/>
            <p:cNvSpPr/>
            <p:nvPr/>
          </p:nvSpPr>
          <p:spPr>
            <a:xfrm>
              <a:off x="1643633" y="3787902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80" h="1005839">
                  <a:moveTo>
                    <a:pt x="548640" y="0"/>
                  </a:moveTo>
                  <a:lnTo>
                    <a:pt x="498700" y="2055"/>
                  </a:lnTo>
                  <a:lnTo>
                    <a:pt x="450016" y="8102"/>
                  </a:lnTo>
                  <a:lnTo>
                    <a:pt x="402784" y="17965"/>
                  </a:lnTo>
                  <a:lnTo>
                    <a:pt x="357195" y="31464"/>
                  </a:lnTo>
                  <a:lnTo>
                    <a:pt x="313443" y="48423"/>
                  </a:lnTo>
                  <a:lnTo>
                    <a:pt x="271723" y="68664"/>
                  </a:lnTo>
                  <a:lnTo>
                    <a:pt x="232228" y="92010"/>
                  </a:lnTo>
                  <a:lnTo>
                    <a:pt x="195151" y="118282"/>
                  </a:lnTo>
                  <a:lnTo>
                    <a:pt x="160686" y="147304"/>
                  </a:lnTo>
                  <a:lnTo>
                    <a:pt x="129027" y="178897"/>
                  </a:lnTo>
                  <a:lnTo>
                    <a:pt x="100368" y="212885"/>
                  </a:lnTo>
                  <a:lnTo>
                    <a:pt x="74901" y="249089"/>
                  </a:lnTo>
                  <a:lnTo>
                    <a:pt x="52821" y="287332"/>
                  </a:lnTo>
                  <a:lnTo>
                    <a:pt x="34322" y="327437"/>
                  </a:lnTo>
                  <a:lnTo>
                    <a:pt x="19596" y="369226"/>
                  </a:lnTo>
                  <a:lnTo>
                    <a:pt x="8838" y="412521"/>
                  </a:lnTo>
                  <a:lnTo>
                    <a:pt x="2241" y="457144"/>
                  </a:lnTo>
                  <a:lnTo>
                    <a:pt x="0" y="502920"/>
                  </a:lnTo>
                  <a:lnTo>
                    <a:pt x="2241" y="548695"/>
                  </a:lnTo>
                  <a:lnTo>
                    <a:pt x="8838" y="593318"/>
                  </a:lnTo>
                  <a:lnTo>
                    <a:pt x="19596" y="636613"/>
                  </a:lnTo>
                  <a:lnTo>
                    <a:pt x="34322" y="678402"/>
                  </a:lnTo>
                  <a:lnTo>
                    <a:pt x="52821" y="718507"/>
                  </a:lnTo>
                  <a:lnTo>
                    <a:pt x="74901" y="756750"/>
                  </a:lnTo>
                  <a:lnTo>
                    <a:pt x="100368" y="792954"/>
                  </a:lnTo>
                  <a:lnTo>
                    <a:pt x="129027" y="826942"/>
                  </a:lnTo>
                  <a:lnTo>
                    <a:pt x="160686" y="858535"/>
                  </a:lnTo>
                  <a:lnTo>
                    <a:pt x="195151" y="887557"/>
                  </a:lnTo>
                  <a:lnTo>
                    <a:pt x="232228" y="913829"/>
                  </a:lnTo>
                  <a:lnTo>
                    <a:pt x="271723" y="937175"/>
                  </a:lnTo>
                  <a:lnTo>
                    <a:pt x="313443" y="957416"/>
                  </a:lnTo>
                  <a:lnTo>
                    <a:pt x="357195" y="974375"/>
                  </a:lnTo>
                  <a:lnTo>
                    <a:pt x="402784" y="987874"/>
                  </a:lnTo>
                  <a:lnTo>
                    <a:pt x="450016" y="997737"/>
                  </a:lnTo>
                  <a:lnTo>
                    <a:pt x="498700" y="1003784"/>
                  </a:lnTo>
                  <a:lnTo>
                    <a:pt x="548640" y="1005840"/>
                  </a:lnTo>
                  <a:lnTo>
                    <a:pt x="598579" y="1003784"/>
                  </a:lnTo>
                  <a:lnTo>
                    <a:pt x="647263" y="997737"/>
                  </a:lnTo>
                  <a:lnTo>
                    <a:pt x="694495" y="987874"/>
                  </a:lnTo>
                  <a:lnTo>
                    <a:pt x="740084" y="974375"/>
                  </a:lnTo>
                  <a:lnTo>
                    <a:pt x="783836" y="957416"/>
                  </a:lnTo>
                  <a:lnTo>
                    <a:pt x="825556" y="937175"/>
                  </a:lnTo>
                  <a:lnTo>
                    <a:pt x="865051" y="913829"/>
                  </a:lnTo>
                  <a:lnTo>
                    <a:pt x="902128" y="887557"/>
                  </a:lnTo>
                  <a:lnTo>
                    <a:pt x="936593" y="858535"/>
                  </a:lnTo>
                  <a:lnTo>
                    <a:pt x="968252" y="826942"/>
                  </a:lnTo>
                  <a:lnTo>
                    <a:pt x="996911" y="792954"/>
                  </a:lnTo>
                  <a:lnTo>
                    <a:pt x="1022378" y="756750"/>
                  </a:lnTo>
                  <a:lnTo>
                    <a:pt x="1044458" y="718507"/>
                  </a:lnTo>
                  <a:lnTo>
                    <a:pt x="1062957" y="678402"/>
                  </a:lnTo>
                  <a:lnTo>
                    <a:pt x="1077683" y="636613"/>
                  </a:lnTo>
                  <a:lnTo>
                    <a:pt x="1088441" y="593318"/>
                  </a:lnTo>
                  <a:lnTo>
                    <a:pt x="1095038" y="548695"/>
                  </a:lnTo>
                  <a:lnTo>
                    <a:pt x="1097280" y="502920"/>
                  </a:lnTo>
                  <a:lnTo>
                    <a:pt x="1095038" y="457144"/>
                  </a:lnTo>
                  <a:lnTo>
                    <a:pt x="1088441" y="412521"/>
                  </a:lnTo>
                  <a:lnTo>
                    <a:pt x="1077683" y="369226"/>
                  </a:lnTo>
                  <a:lnTo>
                    <a:pt x="1062957" y="327437"/>
                  </a:lnTo>
                  <a:lnTo>
                    <a:pt x="1044458" y="287332"/>
                  </a:lnTo>
                  <a:lnTo>
                    <a:pt x="1022378" y="249089"/>
                  </a:lnTo>
                  <a:lnTo>
                    <a:pt x="996911" y="212885"/>
                  </a:lnTo>
                  <a:lnTo>
                    <a:pt x="968252" y="178897"/>
                  </a:lnTo>
                  <a:lnTo>
                    <a:pt x="936593" y="147304"/>
                  </a:lnTo>
                  <a:lnTo>
                    <a:pt x="902128" y="118282"/>
                  </a:lnTo>
                  <a:lnTo>
                    <a:pt x="865051" y="92010"/>
                  </a:lnTo>
                  <a:lnTo>
                    <a:pt x="825556" y="68664"/>
                  </a:lnTo>
                  <a:lnTo>
                    <a:pt x="783836" y="48423"/>
                  </a:lnTo>
                  <a:lnTo>
                    <a:pt x="740084" y="31464"/>
                  </a:lnTo>
                  <a:lnTo>
                    <a:pt x="694495" y="17965"/>
                  </a:lnTo>
                  <a:lnTo>
                    <a:pt x="647263" y="8102"/>
                  </a:lnTo>
                  <a:lnTo>
                    <a:pt x="598579" y="2055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43633" y="3787902"/>
              <a:ext cx="1097280" cy="1005840"/>
            </a:xfrm>
            <a:custGeom>
              <a:avLst/>
              <a:gdLst/>
              <a:ahLst/>
              <a:cxnLst/>
              <a:rect l="l" t="t" r="r" b="b"/>
              <a:pathLst>
                <a:path w="1097280" h="1005839">
                  <a:moveTo>
                    <a:pt x="0" y="502920"/>
                  </a:moveTo>
                  <a:lnTo>
                    <a:pt x="2241" y="457144"/>
                  </a:lnTo>
                  <a:lnTo>
                    <a:pt x="8838" y="412521"/>
                  </a:lnTo>
                  <a:lnTo>
                    <a:pt x="19596" y="369226"/>
                  </a:lnTo>
                  <a:lnTo>
                    <a:pt x="34322" y="327437"/>
                  </a:lnTo>
                  <a:lnTo>
                    <a:pt x="52821" y="287332"/>
                  </a:lnTo>
                  <a:lnTo>
                    <a:pt x="74901" y="249089"/>
                  </a:lnTo>
                  <a:lnTo>
                    <a:pt x="100368" y="212885"/>
                  </a:lnTo>
                  <a:lnTo>
                    <a:pt x="129027" y="178897"/>
                  </a:lnTo>
                  <a:lnTo>
                    <a:pt x="160686" y="147304"/>
                  </a:lnTo>
                  <a:lnTo>
                    <a:pt x="195151" y="118282"/>
                  </a:lnTo>
                  <a:lnTo>
                    <a:pt x="232228" y="92010"/>
                  </a:lnTo>
                  <a:lnTo>
                    <a:pt x="271723" y="68664"/>
                  </a:lnTo>
                  <a:lnTo>
                    <a:pt x="313443" y="48423"/>
                  </a:lnTo>
                  <a:lnTo>
                    <a:pt x="357195" y="31464"/>
                  </a:lnTo>
                  <a:lnTo>
                    <a:pt x="402784" y="17965"/>
                  </a:lnTo>
                  <a:lnTo>
                    <a:pt x="450016" y="8102"/>
                  </a:lnTo>
                  <a:lnTo>
                    <a:pt x="498700" y="2055"/>
                  </a:lnTo>
                  <a:lnTo>
                    <a:pt x="548640" y="0"/>
                  </a:lnTo>
                  <a:lnTo>
                    <a:pt x="598579" y="2055"/>
                  </a:lnTo>
                  <a:lnTo>
                    <a:pt x="647263" y="8102"/>
                  </a:lnTo>
                  <a:lnTo>
                    <a:pt x="694495" y="17965"/>
                  </a:lnTo>
                  <a:lnTo>
                    <a:pt x="740084" y="31464"/>
                  </a:lnTo>
                  <a:lnTo>
                    <a:pt x="783836" y="48423"/>
                  </a:lnTo>
                  <a:lnTo>
                    <a:pt x="825556" y="68664"/>
                  </a:lnTo>
                  <a:lnTo>
                    <a:pt x="865051" y="92010"/>
                  </a:lnTo>
                  <a:lnTo>
                    <a:pt x="902128" y="118282"/>
                  </a:lnTo>
                  <a:lnTo>
                    <a:pt x="936593" y="147304"/>
                  </a:lnTo>
                  <a:lnTo>
                    <a:pt x="968252" y="178897"/>
                  </a:lnTo>
                  <a:lnTo>
                    <a:pt x="996911" y="212885"/>
                  </a:lnTo>
                  <a:lnTo>
                    <a:pt x="1022378" y="249089"/>
                  </a:lnTo>
                  <a:lnTo>
                    <a:pt x="1044458" y="287332"/>
                  </a:lnTo>
                  <a:lnTo>
                    <a:pt x="1062957" y="327437"/>
                  </a:lnTo>
                  <a:lnTo>
                    <a:pt x="1077683" y="369226"/>
                  </a:lnTo>
                  <a:lnTo>
                    <a:pt x="1088441" y="412521"/>
                  </a:lnTo>
                  <a:lnTo>
                    <a:pt x="1095038" y="457144"/>
                  </a:lnTo>
                  <a:lnTo>
                    <a:pt x="1097280" y="502920"/>
                  </a:lnTo>
                  <a:lnTo>
                    <a:pt x="1095038" y="548695"/>
                  </a:lnTo>
                  <a:lnTo>
                    <a:pt x="1088441" y="593318"/>
                  </a:lnTo>
                  <a:lnTo>
                    <a:pt x="1077683" y="636613"/>
                  </a:lnTo>
                  <a:lnTo>
                    <a:pt x="1062957" y="678402"/>
                  </a:lnTo>
                  <a:lnTo>
                    <a:pt x="1044458" y="718507"/>
                  </a:lnTo>
                  <a:lnTo>
                    <a:pt x="1022378" y="756750"/>
                  </a:lnTo>
                  <a:lnTo>
                    <a:pt x="996911" y="792954"/>
                  </a:lnTo>
                  <a:lnTo>
                    <a:pt x="968252" y="826942"/>
                  </a:lnTo>
                  <a:lnTo>
                    <a:pt x="936593" y="858535"/>
                  </a:lnTo>
                  <a:lnTo>
                    <a:pt x="902128" y="887557"/>
                  </a:lnTo>
                  <a:lnTo>
                    <a:pt x="865051" y="913829"/>
                  </a:lnTo>
                  <a:lnTo>
                    <a:pt x="825556" y="937175"/>
                  </a:lnTo>
                  <a:lnTo>
                    <a:pt x="783836" y="957416"/>
                  </a:lnTo>
                  <a:lnTo>
                    <a:pt x="740084" y="974375"/>
                  </a:lnTo>
                  <a:lnTo>
                    <a:pt x="694495" y="987874"/>
                  </a:lnTo>
                  <a:lnTo>
                    <a:pt x="647263" y="997737"/>
                  </a:lnTo>
                  <a:lnTo>
                    <a:pt x="598579" y="1003784"/>
                  </a:lnTo>
                  <a:lnTo>
                    <a:pt x="548640" y="1005840"/>
                  </a:lnTo>
                  <a:lnTo>
                    <a:pt x="498700" y="1003784"/>
                  </a:lnTo>
                  <a:lnTo>
                    <a:pt x="450016" y="997737"/>
                  </a:lnTo>
                  <a:lnTo>
                    <a:pt x="402784" y="987874"/>
                  </a:lnTo>
                  <a:lnTo>
                    <a:pt x="357195" y="974375"/>
                  </a:lnTo>
                  <a:lnTo>
                    <a:pt x="313443" y="957416"/>
                  </a:lnTo>
                  <a:lnTo>
                    <a:pt x="271723" y="937175"/>
                  </a:lnTo>
                  <a:lnTo>
                    <a:pt x="232228" y="913829"/>
                  </a:lnTo>
                  <a:lnTo>
                    <a:pt x="195151" y="887557"/>
                  </a:lnTo>
                  <a:lnTo>
                    <a:pt x="160686" y="858535"/>
                  </a:lnTo>
                  <a:lnTo>
                    <a:pt x="129027" y="826942"/>
                  </a:lnTo>
                  <a:lnTo>
                    <a:pt x="100368" y="792954"/>
                  </a:lnTo>
                  <a:lnTo>
                    <a:pt x="74901" y="756750"/>
                  </a:lnTo>
                  <a:lnTo>
                    <a:pt x="52821" y="718507"/>
                  </a:lnTo>
                  <a:lnTo>
                    <a:pt x="34322" y="678402"/>
                  </a:lnTo>
                  <a:lnTo>
                    <a:pt x="19596" y="636613"/>
                  </a:lnTo>
                  <a:lnTo>
                    <a:pt x="8838" y="593318"/>
                  </a:lnTo>
                  <a:lnTo>
                    <a:pt x="2241" y="548695"/>
                  </a:lnTo>
                  <a:lnTo>
                    <a:pt x="0" y="502920"/>
                  </a:lnTo>
                  <a:close/>
                </a:path>
              </a:pathLst>
            </a:custGeom>
            <a:ln w="2857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1806955" y="4007942"/>
            <a:ext cx="769620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700" spc="-15" dirty="0">
                <a:solidFill>
                  <a:srgbClr val="252525"/>
                </a:solidFill>
                <a:latin typeface="Gill Sans MT"/>
                <a:cs typeface="Gill Sans MT"/>
              </a:rPr>
              <a:t>TRNI</a:t>
            </a:r>
            <a:endParaRPr sz="17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700" spc="80" dirty="0">
                <a:solidFill>
                  <a:srgbClr val="252525"/>
                </a:solidFill>
                <a:latin typeface="Gill Sans MT"/>
                <a:cs typeface="Gill Sans MT"/>
              </a:rPr>
              <a:t>Briefing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79221" y="4913757"/>
            <a:ext cx="38195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7E7E7E"/>
                </a:solidFill>
                <a:latin typeface="Gill Sans MT"/>
                <a:cs typeface="Gill Sans MT"/>
              </a:rPr>
              <a:t>Public</a:t>
            </a:r>
            <a:r>
              <a:rPr sz="1800" b="1" spc="-6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-70" dirty="0">
                <a:solidFill>
                  <a:srgbClr val="7E7E7E"/>
                </a:solidFill>
                <a:latin typeface="Gill Sans MT"/>
                <a:cs typeface="Gill Sans MT"/>
              </a:rPr>
              <a:t>Input</a:t>
            </a:r>
            <a:r>
              <a:rPr sz="1800" b="1" spc="-4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15" dirty="0">
                <a:solidFill>
                  <a:srgbClr val="7E7E7E"/>
                </a:solidFill>
                <a:latin typeface="Gill Sans MT"/>
                <a:cs typeface="Gill Sans MT"/>
              </a:rPr>
              <a:t>Phase</a:t>
            </a:r>
            <a:r>
              <a:rPr sz="1800" b="1" spc="-5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35" dirty="0">
                <a:solidFill>
                  <a:srgbClr val="7E7E7E"/>
                </a:solidFill>
                <a:latin typeface="Gill Sans MT"/>
                <a:cs typeface="Gill Sans MT"/>
              </a:rPr>
              <a:t>1</a:t>
            </a:r>
            <a:r>
              <a:rPr sz="1800" b="1" spc="-5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-85" dirty="0">
                <a:solidFill>
                  <a:srgbClr val="7E7E7E"/>
                </a:solidFill>
                <a:latin typeface="Gill Sans MT"/>
                <a:cs typeface="Gill Sans MT"/>
              </a:rPr>
              <a:t>(Summer</a:t>
            </a:r>
            <a:r>
              <a:rPr sz="1800" b="1" spc="-3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15" dirty="0">
                <a:solidFill>
                  <a:srgbClr val="7E7E7E"/>
                </a:solidFill>
                <a:latin typeface="Gill Sans MT"/>
                <a:cs typeface="Gill Sans MT"/>
              </a:rPr>
              <a:t>2021)</a:t>
            </a:r>
            <a:endParaRPr sz="1800">
              <a:latin typeface="Gill Sans MT"/>
              <a:cs typeface="Gill Sans MT"/>
            </a:endParaRPr>
          </a:p>
          <a:p>
            <a:pPr marL="195580" marR="71501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1800" spc="105" dirty="0">
                <a:solidFill>
                  <a:srgbClr val="252525"/>
                </a:solidFill>
                <a:latin typeface="Gill Sans MT"/>
                <a:cs typeface="Gill Sans MT"/>
              </a:rPr>
              <a:t>Public</a:t>
            </a:r>
            <a:r>
              <a:rPr sz="1800" spc="-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252525"/>
                </a:solidFill>
                <a:latin typeface="Gill Sans MT"/>
                <a:cs typeface="Gill Sans MT"/>
              </a:rPr>
              <a:t>survey</a:t>
            </a:r>
            <a:r>
              <a:rPr sz="1800" spc="-8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35" dirty="0">
                <a:solidFill>
                  <a:srgbClr val="252525"/>
                </a:solidFill>
                <a:latin typeface="Gill Sans MT"/>
                <a:cs typeface="Gill Sans MT"/>
              </a:rPr>
              <a:t>and</a:t>
            </a:r>
            <a:r>
              <a:rPr sz="1800" spc="-7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252525"/>
                </a:solidFill>
                <a:latin typeface="Gill Sans MT"/>
                <a:cs typeface="Gill Sans MT"/>
              </a:rPr>
              <a:t>interactive </a:t>
            </a:r>
            <a:r>
              <a:rPr sz="1800" spc="-484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00" dirty="0">
                <a:solidFill>
                  <a:srgbClr val="252525"/>
                </a:solidFill>
                <a:latin typeface="Gill Sans MT"/>
                <a:cs typeface="Gill Sans MT"/>
              </a:rPr>
              <a:t>comment</a:t>
            </a:r>
            <a:r>
              <a:rPr sz="1800" spc="-8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70" dirty="0">
                <a:solidFill>
                  <a:srgbClr val="252525"/>
                </a:solidFill>
                <a:latin typeface="Gill Sans MT"/>
                <a:cs typeface="Gill Sans MT"/>
              </a:rPr>
              <a:t>map</a:t>
            </a:r>
            <a:endParaRPr sz="1800">
              <a:latin typeface="Gill Sans MT"/>
              <a:cs typeface="Gill Sans MT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1800" spc="75" dirty="0">
                <a:solidFill>
                  <a:srgbClr val="252525"/>
                </a:solidFill>
                <a:latin typeface="Gill Sans MT"/>
                <a:cs typeface="Gill Sans MT"/>
              </a:rPr>
              <a:t>1,692</a:t>
            </a:r>
            <a:r>
              <a:rPr sz="1800" spc="-8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252525"/>
                </a:solidFill>
                <a:latin typeface="Gill Sans MT"/>
                <a:cs typeface="Gill Sans MT"/>
              </a:rPr>
              <a:t>survey</a:t>
            </a:r>
            <a:r>
              <a:rPr sz="1800" spc="-9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10" dirty="0">
                <a:solidFill>
                  <a:srgbClr val="252525"/>
                </a:solidFill>
                <a:latin typeface="Gill Sans MT"/>
                <a:cs typeface="Gill Sans MT"/>
              </a:rPr>
              <a:t>responses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413194" y="1176718"/>
            <a:ext cx="1664335" cy="1400175"/>
            <a:chOff x="413194" y="1176718"/>
            <a:chExt cx="1664335" cy="1400175"/>
          </a:xfrm>
        </p:grpSpPr>
        <p:sp>
          <p:nvSpPr>
            <p:cNvPr id="69" name="object 69"/>
            <p:cNvSpPr/>
            <p:nvPr/>
          </p:nvSpPr>
          <p:spPr>
            <a:xfrm>
              <a:off x="427481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1406652" y="0"/>
                  </a:moveTo>
                  <a:lnTo>
                    <a:pt x="228600" y="0"/>
                  </a:lnTo>
                  <a:lnTo>
                    <a:pt x="182529" y="4644"/>
                  </a:lnTo>
                  <a:lnTo>
                    <a:pt x="139619" y="17966"/>
                  </a:lnTo>
                  <a:lnTo>
                    <a:pt x="100788" y="39045"/>
                  </a:lnTo>
                  <a:lnTo>
                    <a:pt x="66955" y="66960"/>
                  </a:lnTo>
                  <a:lnTo>
                    <a:pt x="39041" y="100793"/>
                  </a:lnTo>
                  <a:lnTo>
                    <a:pt x="17964" y="139624"/>
                  </a:lnTo>
                  <a:lnTo>
                    <a:pt x="4644" y="182533"/>
                  </a:lnTo>
                  <a:lnTo>
                    <a:pt x="0" y="228600"/>
                  </a:lnTo>
                  <a:lnTo>
                    <a:pt x="0" y="1143000"/>
                  </a:lnTo>
                  <a:lnTo>
                    <a:pt x="4644" y="1189066"/>
                  </a:lnTo>
                  <a:lnTo>
                    <a:pt x="17964" y="1231975"/>
                  </a:lnTo>
                  <a:lnTo>
                    <a:pt x="39041" y="1270806"/>
                  </a:lnTo>
                  <a:lnTo>
                    <a:pt x="66955" y="1304639"/>
                  </a:lnTo>
                  <a:lnTo>
                    <a:pt x="100788" y="1332554"/>
                  </a:lnTo>
                  <a:lnTo>
                    <a:pt x="139619" y="1353633"/>
                  </a:lnTo>
                  <a:lnTo>
                    <a:pt x="182529" y="1366955"/>
                  </a:lnTo>
                  <a:lnTo>
                    <a:pt x="228600" y="1371600"/>
                  </a:lnTo>
                  <a:lnTo>
                    <a:pt x="1406652" y="1371600"/>
                  </a:lnTo>
                  <a:lnTo>
                    <a:pt x="1452718" y="1366955"/>
                  </a:lnTo>
                  <a:lnTo>
                    <a:pt x="1495627" y="1353633"/>
                  </a:lnTo>
                  <a:lnTo>
                    <a:pt x="1534458" y="1332554"/>
                  </a:lnTo>
                  <a:lnTo>
                    <a:pt x="1568291" y="1304639"/>
                  </a:lnTo>
                  <a:lnTo>
                    <a:pt x="1596206" y="1270806"/>
                  </a:lnTo>
                  <a:lnTo>
                    <a:pt x="1617285" y="1231975"/>
                  </a:lnTo>
                  <a:lnTo>
                    <a:pt x="1630607" y="1189066"/>
                  </a:lnTo>
                  <a:lnTo>
                    <a:pt x="1635252" y="1143000"/>
                  </a:lnTo>
                  <a:lnTo>
                    <a:pt x="1635252" y="228600"/>
                  </a:lnTo>
                  <a:lnTo>
                    <a:pt x="1630607" y="182533"/>
                  </a:lnTo>
                  <a:lnTo>
                    <a:pt x="1617285" y="139624"/>
                  </a:lnTo>
                  <a:lnTo>
                    <a:pt x="1596206" y="100793"/>
                  </a:lnTo>
                  <a:lnTo>
                    <a:pt x="1568291" y="66960"/>
                  </a:lnTo>
                  <a:lnTo>
                    <a:pt x="1534458" y="39045"/>
                  </a:lnTo>
                  <a:lnTo>
                    <a:pt x="1495627" y="17966"/>
                  </a:lnTo>
                  <a:lnTo>
                    <a:pt x="1452718" y="4644"/>
                  </a:lnTo>
                  <a:lnTo>
                    <a:pt x="1406652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27481" y="1191005"/>
              <a:ext cx="1635760" cy="1371600"/>
            </a:xfrm>
            <a:custGeom>
              <a:avLst/>
              <a:gdLst/>
              <a:ahLst/>
              <a:cxnLst/>
              <a:rect l="l" t="t" r="r" b="b"/>
              <a:pathLst>
                <a:path w="1635760" h="1371600">
                  <a:moveTo>
                    <a:pt x="0" y="228600"/>
                  </a:moveTo>
                  <a:lnTo>
                    <a:pt x="4644" y="182533"/>
                  </a:lnTo>
                  <a:lnTo>
                    <a:pt x="17964" y="139624"/>
                  </a:lnTo>
                  <a:lnTo>
                    <a:pt x="39041" y="100793"/>
                  </a:lnTo>
                  <a:lnTo>
                    <a:pt x="66955" y="66960"/>
                  </a:lnTo>
                  <a:lnTo>
                    <a:pt x="100788" y="39045"/>
                  </a:lnTo>
                  <a:lnTo>
                    <a:pt x="139619" y="17966"/>
                  </a:lnTo>
                  <a:lnTo>
                    <a:pt x="182529" y="4644"/>
                  </a:lnTo>
                  <a:lnTo>
                    <a:pt x="228600" y="0"/>
                  </a:lnTo>
                  <a:lnTo>
                    <a:pt x="1406652" y="0"/>
                  </a:lnTo>
                  <a:lnTo>
                    <a:pt x="1452718" y="4644"/>
                  </a:lnTo>
                  <a:lnTo>
                    <a:pt x="1495627" y="17966"/>
                  </a:lnTo>
                  <a:lnTo>
                    <a:pt x="1534458" y="39045"/>
                  </a:lnTo>
                  <a:lnTo>
                    <a:pt x="1568291" y="66960"/>
                  </a:lnTo>
                  <a:lnTo>
                    <a:pt x="1596206" y="100793"/>
                  </a:lnTo>
                  <a:lnTo>
                    <a:pt x="1617285" y="139624"/>
                  </a:lnTo>
                  <a:lnTo>
                    <a:pt x="1630607" y="182533"/>
                  </a:lnTo>
                  <a:lnTo>
                    <a:pt x="1635252" y="228600"/>
                  </a:lnTo>
                  <a:lnTo>
                    <a:pt x="1635252" y="1143000"/>
                  </a:lnTo>
                  <a:lnTo>
                    <a:pt x="1630607" y="1189066"/>
                  </a:lnTo>
                  <a:lnTo>
                    <a:pt x="1617285" y="1231975"/>
                  </a:lnTo>
                  <a:lnTo>
                    <a:pt x="1596206" y="1270806"/>
                  </a:lnTo>
                  <a:lnTo>
                    <a:pt x="1568291" y="1304639"/>
                  </a:lnTo>
                  <a:lnTo>
                    <a:pt x="1534458" y="1332554"/>
                  </a:lnTo>
                  <a:lnTo>
                    <a:pt x="1495627" y="1353633"/>
                  </a:lnTo>
                  <a:lnTo>
                    <a:pt x="1452718" y="1366955"/>
                  </a:lnTo>
                  <a:lnTo>
                    <a:pt x="1406652" y="1371600"/>
                  </a:lnTo>
                  <a:lnTo>
                    <a:pt x="228600" y="1371600"/>
                  </a:lnTo>
                  <a:lnTo>
                    <a:pt x="182529" y="1366955"/>
                  </a:lnTo>
                  <a:lnTo>
                    <a:pt x="139619" y="1353633"/>
                  </a:lnTo>
                  <a:lnTo>
                    <a:pt x="100788" y="1332554"/>
                  </a:lnTo>
                  <a:lnTo>
                    <a:pt x="66955" y="1304639"/>
                  </a:lnTo>
                  <a:lnTo>
                    <a:pt x="39041" y="1270806"/>
                  </a:lnTo>
                  <a:lnTo>
                    <a:pt x="17964" y="1231975"/>
                  </a:lnTo>
                  <a:lnTo>
                    <a:pt x="4644" y="1189066"/>
                  </a:lnTo>
                  <a:lnTo>
                    <a:pt x="0" y="1143000"/>
                  </a:lnTo>
                  <a:lnTo>
                    <a:pt x="0" y="228600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724001" y="1545412"/>
            <a:ext cx="104076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05"/>
              </a:spcBef>
            </a:pPr>
            <a:r>
              <a:rPr sz="2000" b="1" spc="-60" dirty="0">
                <a:solidFill>
                  <a:srgbClr val="FFFFFF"/>
                </a:solidFill>
                <a:latin typeface="Gill Sans MT"/>
                <a:cs typeface="Gill Sans MT"/>
              </a:rPr>
              <a:t>Project</a:t>
            </a:r>
            <a:endParaRPr sz="20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5" dirty="0">
                <a:solidFill>
                  <a:srgbClr val="FFFFFF"/>
                </a:solidFill>
                <a:latin typeface="Gill Sans MT"/>
                <a:cs typeface="Gill Sans MT"/>
              </a:rPr>
              <a:t>Initiation</a:t>
            </a:r>
            <a:endParaRPr sz="2000">
              <a:latin typeface="Gill Sans MT"/>
              <a:cs typeface="Gill Sans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746625" y="5067122"/>
            <a:ext cx="38265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7E7E7E"/>
                </a:solidFill>
                <a:latin typeface="Gill Sans MT"/>
                <a:cs typeface="Gill Sans MT"/>
              </a:rPr>
              <a:t>Public</a:t>
            </a:r>
            <a:r>
              <a:rPr sz="1800" b="1" spc="-6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-70" dirty="0">
                <a:solidFill>
                  <a:srgbClr val="7E7E7E"/>
                </a:solidFill>
                <a:latin typeface="Gill Sans MT"/>
                <a:cs typeface="Gill Sans MT"/>
              </a:rPr>
              <a:t>Input</a:t>
            </a:r>
            <a:r>
              <a:rPr sz="1800" b="1" spc="-5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15" dirty="0">
                <a:solidFill>
                  <a:srgbClr val="7E7E7E"/>
                </a:solidFill>
                <a:latin typeface="Gill Sans MT"/>
                <a:cs typeface="Gill Sans MT"/>
              </a:rPr>
              <a:t>Phase</a:t>
            </a:r>
            <a:r>
              <a:rPr sz="1800" b="1" spc="-6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40" dirty="0">
                <a:solidFill>
                  <a:srgbClr val="7E7E7E"/>
                </a:solidFill>
                <a:latin typeface="Gill Sans MT"/>
                <a:cs typeface="Gill Sans MT"/>
              </a:rPr>
              <a:t>2</a:t>
            </a:r>
            <a:r>
              <a:rPr sz="1800" b="1" spc="-6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7E7E7E"/>
                </a:solidFill>
                <a:latin typeface="Gill Sans MT"/>
                <a:cs typeface="Gill Sans MT"/>
              </a:rPr>
              <a:t>(Fall</a:t>
            </a:r>
            <a:r>
              <a:rPr sz="1800" b="1" spc="-6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1800" b="1" spc="15" dirty="0">
                <a:solidFill>
                  <a:srgbClr val="7E7E7E"/>
                </a:solidFill>
                <a:latin typeface="Gill Sans MT"/>
                <a:cs typeface="Gill Sans MT"/>
              </a:rPr>
              <a:t>2021)</a:t>
            </a:r>
            <a:endParaRPr sz="1800">
              <a:latin typeface="Gill Sans MT"/>
              <a:cs typeface="Gill Sans MT"/>
            </a:endParaRPr>
          </a:p>
          <a:p>
            <a:pPr marL="220979" indent="-18288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20979" algn="l"/>
              </a:tabLst>
            </a:pPr>
            <a:r>
              <a:rPr sz="1800" spc="20" dirty="0">
                <a:solidFill>
                  <a:srgbClr val="252525"/>
                </a:solidFill>
                <a:latin typeface="Gill Sans MT"/>
                <a:cs typeface="Gill Sans MT"/>
              </a:rPr>
              <a:t>Two</a:t>
            </a:r>
            <a:r>
              <a:rPr sz="1800" spc="-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45" dirty="0">
                <a:solidFill>
                  <a:srgbClr val="252525"/>
                </a:solidFill>
                <a:latin typeface="Gill Sans MT"/>
                <a:cs typeface="Gill Sans MT"/>
              </a:rPr>
              <a:t>virtual</a:t>
            </a:r>
            <a:r>
              <a:rPr sz="1800" spc="-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85" dirty="0">
                <a:solidFill>
                  <a:srgbClr val="252525"/>
                </a:solidFill>
                <a:latin typeface="Gill Sans MT"/>
                <a:cs typeface="Gill Sans MT"/>
              </a:rPr>
              <a:t>public</a:t>
            </a:r>
            <a:r>
              <a:rPr sz="1800" spc="-5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10" dirty="0">
                <a:solidFill>
                  <a:srgbClr val="252525"/>
                </a:solidFill>
                <a:latin typeface="Gill Sans MT"/>
                <a:cs typeface="Gill Sans MT"/>
              </a:rPr>
              <a:t>meetings.</a:t>
            </a:r>
            <a:endParaRPr sz="1800">
              <a:latin typeface="Gill Sans MT"/>
              <a:cs typeface="Gill Sans MT"/>
            </a:endParaRPr>
          </a:p>
          <a:p>
            <a:pPr marL="220979" indent="-182880">
              <a:lnSpc>
                <a:spcPct val="100000"/>
              </a:lnSpc>
              <a:buFont typeface="Arial"/>
              <a:buChar char="•"/>
              <a:tabLst>
                <a:tab pos="220979" algn="l"/>
              </a:tabLst>
            </a:pPr>
            <a:r>
              <a:rPr sz="1800" spc="15" dirty="0">
                <a:solidFill>
                  <a:srgbClr val="252525"/>
                </a:solidFill>
                <a:latin typeface="Gill Sans MT"/>
                <a:cs typeface="Gill Sans MT"/>
              </a:rPr>
              <a:t>Online</a:t>
            </a:r>
            <a:r>
              <a:rPr sz="1800" spc="-5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252525"/>
                </a:solidFill>
                <a:latin typeface="Gill Sans MT"/>
                <a:cs typeface="Gill Sans MT"/>
              </a:rPr>
              <a:t>survey</a:t>
            </a:r>
            <a:r>
              <a:rPr sz="1800" spc="-80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Gill Sans MT"/>
                <a:cs typeface="Gill Sans MT"/>
              </a:rPr>
              <a:t>closed</a:t>
            </a:r>
            <a:r>
              <a:rPr sz="1800" spc="-9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252525"/>
                </a:solidFill>
                <a:latin typeface="Gill Sans MT"/>
                <a:cs typeface="Gill Sans MT"/>
              </a:rPr>
              <a:t>December</a:t>
            </a:r>
            <a:r>
              <a:rPr sz="1800" spc="-8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45" dirty="0">
                <a:solidFill>
                  <a:srgbClr val="252525"/>
                </a:solidFill>
                <a:latin typeface="Gill Sans MT"/>
                <a:cs typeface="Gill Sans MT"/>
              </a:rPr>
              <a:t>3</a:t>
            </a:r>
            <a:r>
              <a:rPr sz="1800" spc="67" baseline="25462" dirty="0">
                <a:solidFill>
                  <a:srgbClr val="252525"/>
                </a:solidFill>
                <a:latin typeface="Gill Sans MT"/>
                <a:cs typeface="Gill Sans MT"/>
              </a:rPr>
              <a:t>rd</a:t>
            </a:r>
            <a:r>
              <a:rPr sz="1800" spc="45" dirty="0">
                <a:solidFill>
                  <a:srgbClr val="252525"/>
                </a:solidFill>
                <a:latin typeface="Gill Sans MT"/>
                <a:cs typeface="Gill Sans MT"/>
              </a:rPr>
              <a:t>.</a:t>
            </a:r>
            <a:endParaRPr sz="1800">
              <a:latin typeface="Gill Sans MT"/>
              <a:cs typeface="Gill Sans MT"/>
            </a:endParaRPr>
          </a:p>
          <a:p>
            <a:pPr marL="220979" indent="-182880">
              <a:lnSpc>
                <a:spcPct val="100000"/>
              </a:lnSpc>
              <a:buFont typeface="Arial"/>
              <a:buChar char="•"/>
              <a:tabLst>
                <a:tab pos="220979" algn="l"/>
              </a:tabLst>
            </a:pPr>
            <a:r>
              <a:rPr sz="1800" spc="105" dirty="0">
                <a:solidFill>
                  <a:srgbClr val="252525"/>
                </a:solidFill>
                <a:latin typeface="Gill Sans MT"/>
                <a:cs typeface="Gill Sans MT"/>
              </a:rPr>
              <a:t>921</a:t>
            </a:r>
            <a:r>
              <a:rPr sz="1800" spc="-6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75" dirty="0">
                <a:solidFill>
                  <a:srgbClr val="252525"/>
                </a:solidFill>
                <a:latin typeface="Gill Sans MT"/>
                <a:cs typeface="Gill Sans MT"/>
              </a:rPr>
              <a:t>survey</a:t>
            </a:r>
            <a:r>
              <a:rPr sz="1800" spc="-95" dirty="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105" dirty="0">
                <a:solidFill>
                  <a:srgbClr val="252525"/>
                </a:solidFill>
                <a:latin typeface="Gill Sans MT"/>
                <a:cs typeface="Gill Sans MT"/>
              </a:rPr>
              <a:t>responses.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7560" y="1809750"/>
            <a:ext cx="345249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External</a:t>
            </a:r>
            <a:r>
              <a:rPr sz="2400" b="1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3E87"/>
                </a:solidFill>
                <a:latin typeface="Century Gothic"/>
                <a:cs typeface="Century Gothic"/>
              </a:rPr>
              <a:t>Agencies: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Dallas</a:t>
            </a:r>
            <a:r>
              <a:rPr sz="2400" spc="-4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County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Sheriff’s</a:t>
            </a:r>
            <a:endParaRPr sz="24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Office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Dallas</a:t>
            </a:r>
            <a:r>
              <a:rPr sz="2400" spc="-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County</a:t>
            </a:r>
            <a:r>
              <a:rPr sz="24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Health</a:t>
            </a:r>
            <a:endParaRPr sz="2400">
              <a:latin typeface="Century Gothic"/>
              <a:cs typeface="Century Gothic"/>
            </a:endParaRPr>
          </a:p>
          <a:p>
            <a:pPr marL="194945">
              <a:lnSpc>
                <a:spcPct val="100000"/>
              </a:lnSpc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and</a:t>
            </a:r>
            <a:r>
              <a:rPr sz="24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Human</a:t>
            </a:r>
            <a:r>
              <a:rPr sz="2400" spc="-5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Services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TxDOT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NCTCOG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962025" indent="-18288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95580" algn="l"/>
              </a:tabLst>
            </a:pPr>
            <a:r>
              <a:rPr spc="-5" dirty="0"/>
              <a:t>Baylor</a:t>
            </a:r>
            <a:r>
              <a:rPr spc="-85" dirty="0"/>
              <a:t> </a:t>
            </a:r>
            <a:r>
              <a:rPr dirty="0"/>
              <a:t>University </a:t>
            </a:r>
            <a:r>
              <a:rPr spc="-650" dirty="0"/>
              <a:t> </a:t>
            </a:r>
            <a:r>
              <a:rPr dirty="0"/>
              <a:t>Medical</a:t>
            </a:r>
            <a:r>
              <a:rPr spc="-110" dirty="0"/>
              <a:t> </a:t>
            </a:r>
            <a:r>
              <a:rPr dirty="0"/>
              <a:t>Center</a:t>
            </a:r>
          </a:p>
          <a:p>
            <a:pPr marL="194945" marR="6146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pc="-5" dirty="0"/>
              <a:t>Parkland Injury </a:t>
            </a:r>
            <a:r>
              <a:rPr dirty="0"/>
              <a:t> Prevention</a:t>
            </a:r>
            <a:r>
              <a:rPr spc="-100" dirty="0"/>
              <a:t> </a:t>
            </a:r>
            <a:r>
              <a:rPr dirty="0"/>
              <a:t>Center</a:t>
            </a: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pc="-5" dirty="0"/>
              <a:t>Children’s</a:t>
            </a:r>
            <a:r>
              <a:rPr spc="-50" dirty="0"/>
              <a:t> </a:t>
            </a:r>
            <a:r>
              <a:rPr dirty="0"/>
              <a:t>Medical</a:t>
            </a:r>
          </a:p>
          <a:p>
            <a:pPr marL="194945">
              <a:lnSpc>
                <a:spcPct val="100000"/>
              </a:lnSpc>
            </a:pPr>
            <a:r>
              <a:rPr dirty="0"/>
              <a:t>Center</a:t>
            </a:r>
          </a:p>
          <a:p>
            <a:pPr marL="194945" marR="50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dirty="0"/>
              <a:t>Mothers</a:t>
            </a:r>
            <a:r>
              <a:rPr spc="-40" dirty="0"/>
              <a:t> </a:t>
            </a:r>
            <a:r>
              <a:rPr dirty="0"/>
              <a:t>Against</a:t>
            </a:r>
            <a:r>
              <a:rPr spc="-80" dirty="0"/>
              <a:t> </a:t>
            </a:r>
            <a:r>
              <a:rPr spc="-5" dirty="0"/>
              <a:t>Drunk </a:t>
            </a:r>
            <a:r>
              <a:rPr spc="-650" dirty="0"/>
              <a:t> </a:t>
            </a:r>
            <a:r>
              <a:rPr spc="-5" dirty="0"/>
              <a:t>Driving</a:t>
            </a: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95580" algn="l"/>
              </a:tabLst>
            </a:pPr>
            <a:r>
              <a:rPr dirty="0"/>
              <a:t>AARP</a:t>
            </a: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dirty="0"/>
              <a:t>BikeDFW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90995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756275" algn="l"/>
              </a:tabLst>
            </a:pPr>
            <a:r>
              <a:rPr spc="-10" dirty="0"/>
              <a:t>Visio</a:t>
            </a:r>
            <a:r>
              <a:rPr spc="-5" dirty="0"/>
              <a:t>n</a:t>
            </a:r>
            <a:r>
              <a:rPr spc="10" dirty="0"/>
              <a:t> </a:t>
            </a:r>
            <a:r>
              <a:rPr spc="-5" dirty="0"/>
              <a:t>Zero</a:t>
            </a:r>
            <a:r>
              <a:rPr dirty="0"/>
              <a:t> </a:t>
            </a:r>
            <a:r>
              <a:rPr spc="-5" dirty="0"/>
              <a:t>Action</a:t>
            </a:r>
            <a:r>
              <a:rPr spc="30" dirty="0"/>
              <a:t> </a:t>
            </a:r>
            <a:r>
              <a:rPr spc="-10" dirty="0"/>
              <a:t>Pla</a:t>
            </a:r>
            <a:r>
              <a:rPr spc="-5" dirty="0"/>
              <a:t>n</a:t>
            </a:r>
            <a:r>
              <a:rPr dirty="0"/>
              <a:t>	</a:t>
            </a:r>
            <a:r>
              <a:rPr spc="-10" dirty="0"/>
              <a:t>Dev</a:t>
            </a:r>
            <a:r>
              <a:rPr spc="-20" dirty="0"/>
              <a:t>e</a:t>
            </a:r>
            <a:r>
              <a:rPr spc="-5" dirty="0"/>
              <a:t>lopment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22960" y="4587240"/>
            <a:ext cx="5381625" cy="1670685"/>
            <a:chOff x="822960" y="4587240"/>
            <a:chExt cx="5381625" cy="1670685"/>
          </a:xfrm>
        </p:grpSpPr>
        <p:sp>
          <p:nvSpPr>
            <p:cNvPr id="6" name="object 6"/>
            <p:cNvSpPr/>
            <p:nvPr/>
          </p:nvSpPr>
          <p:spPr>
            <a:xfrm>
              <a:off x="822960" y="4587240"/>
              <a:ext cx="5381625" cy="1670685"/>
            </a:xfrm>
            <a:custGeom>
              <a:avLst/>
              <a:gdLst/>
              <a:ahLst/>
              <a:cxnLst/>
              <a:rect l="l" t="t" r="r" b="b"/>
              <a:pathLst>
                <a:path w="5381625" h="1670685">
                  <a:moveTo>
                    <a:pt x="5102860" y="0"/>
                  </a:moveTo>
                  <a:lnTo>
                    <a:pt x="278384" y="0"/>
                  </a:lnTo>
                  <a:lnTo>
                    <a:pt x="233228" y="3642"/>
                  </a:lnTo>
                  <a:lnTo>
                    <a:pt x="190393" y="14187"/>
                  </a:lnTo>
                  <a:lnTo>
                    <a:pt x="150450" y="31063"/>
                  </a:lnTo>
                  <a:lnTo>
                    <a:pt x="113974" y="53697"/>
                  </a:lnTo>
                  <a:lnTo>
                    <a:pt x="81537" y="81518"/>
                  </a:lnTo>
                  <a:lnTo>
                    <a:pt x="53712" y="113952"/>
                  </a:lnTo>
                  <a:lnTo>
                    <a:pt x="31072" y="150428"/>
                  </a:lnTo>
                  <a:lnTo>
                    <a:pt x="14192" y="190374"/>
                  </a:lnTo>
                  <a:lnTo>
                    <a:pt x="3643" y="233216"/>
                  </a:lnTo>
                  <a:lnTo>
                    <a:pt x="0" y="278384"/>
                  </a:lnTo>
                  <a:lnTo>
                    <a:pt x="0" y="1391907"/>
                  </a:lnTo>
                  <a:lnTo>
                    <a:pt x="3643" y="1437065"/>
                  </a:lnTo>
                  <a:lnTo>
                    <a:pt x="14192" y="1479903"/>
                  </a:lnTo>
                  <a:lnTo>
                    <a:pt x="31072" y="1519848"/>
                  </a:lnTo>
                  <a:lnTo>
                    <a:pt x="53712" y="1556326"/>
                  </a:lnTo>
                  <a:lnTo>
                    <a:pt x="81537" y="1588765"/>
                  </a:lnTo>
                  <a:lnTo>
                    <a:pt x="113974" y="1616590"/>
                  </a:lnTo>
                  <a:lnTo>
                    <a:pt x="150450" y="1639230"/>
                  </a:lnTo>
                  <a:lnTo>
                    <a:pt x="190393" y="1656111"/>
                  </a:lnTo>
                  <a:lnTo>
                    <a:pt x="233228" y="1666660"/>
                  </a:lnTo>
                  <a:lnTo>
                    <a:pt x="278384" y="1670304"/>
                  </a:lnTo>
                  <a:lnTo>
                    <a:pt x="5102860" y="1670304"/>
                  </a:lnTo>
                  <a:lnTo>
                    <a:pt x="5148027" y="1666660"/>
                  </a:lnTo>
                  <a:lnTo>
                    <a:pt x="5190869" y="1656111"/>
                  </a:lnTo>
                  <a:lnTo>
                    <a:pt x="5230815" y="1639230"/>
                  </a:lnTo>
                  <a:lnTo>
                    <a:pt x="5267291" y="1616590"/>
                  </a:lnTo>
                  <a:lnTo>
                    <a:pt x="5299725" y="1588765"/>
                  </a:lnTo>
                  <a:lnTo>
                    <a:pt x="5327546" y="1556326"/>
                  </a:lnTo>
                  <a:lnTo>
                    <a:pt x="5350180" y="1519848"/>
                  </a:lnTo>
                  <a:lnTo>
                    <a:pt x="5367056" y="1479903"/>
                  </a:lnTo>
                  <a:lnTo>
                    <a:pt x="5377601" y="1437065"/>
                  </a:lnTo>
                  <a:lnTo>
                    <a:pt x="5381244" y="1391907"/>
                  </a:lnTo>
                  <a:lnTo>
                    <a:pt x="5381244" y="278384"/>
                  </a:lnTo>
                  <a:lnTo>
                    <a:pt x="5377601" y="233216"/>
                  </a:lnTo>
                  <a:lnTo>
                    <a:pt x="5367056" y="190374"/>
                  </a:lnTo>
                  <a:lnTo>
                    <a:pt x="5350180" y="150428"/>
                  </a:lnTo>
                  <a:lnTo>
                    <a:pt x="5327546" y="113952"/>
                  </a:lnTo>
                  <a:lnTo>
                    <a:pt x="5299725" y="81518"/>
                  </a:lnTo>
                  <a:lnTo>
                    <a:pt x="5267291" y="53697"/>
                  </a:lnTo>
                  <a:lnTo>
                    <a:pt x="5230815" y="31063"/>
                  </a:lnTo>
                  <a:lnTo>
                    <a:pt x="5190869" y="14187"/>
                  </a:lnTo>
                  <a:lnTo>
                    <a:pt x="5148027" y="3642"/>
                  </a:lnTo>
                  <a:lnTo>
                    <a:pt x="5102860" y="0"/>
                  </a:lnTo>
                  <a:close/>
                </a:path>
              </a:pathLst>
            </a:custGeom>
            <a:solidFill>
              <a:srgbClr val="CEE3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0794" y="4744974"/>
              <a:ext cx="3478529" cy="826769"/>
            </a:xfrm>
            <a:custGeom>
              <a:avLst/>
              <a:gdLst/>
              <a:ahLst/>
              <a:cxnLst/>
              <a:rect l="l" t="t" r="r" b="b"/>
              <a:pathLst>
                <a:path w="3478529" h="826770">
                  <a:moveTo>
                    <a:pt x="0" y="826007"/>
                  </a:moveTo>
                  <a:lnTo>
                    <a:pt x="1734184" y="534923"/>
                  </a:lnTo>
                </a:path>
                <a:path w="3478529" h="826770">
                  <a:moveTo>
                    <a:pt x="1734311" y="534923"/>
                  </a:moveTo>
                  <a:lnTo>
                    <a:pt x="3478403" y="826007"/>
                  </a:lnTo>
                </a:path>
                <a:path w="3478529" h="826770">
                  <a:moveTo>
                    <a:pt x="1740408" y="0"/>
                  </a:moveTo>
                  <a:lnTo>
                    <a:pt x="1740408" y="826516"/>
                  </a:lnTo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585466" y="4719066"/>
              <a:ext cx="1858010" cy="561340"/>
            </a:xfrm>
            <a:custGeom>
              <a:avLst/>
              <a:gdLst/>
              <a:ahLst/>
              <a:cxnLst/>
              <a:rect l="l" t="t" r="r" b="b"/>
              <a:pathLst>
                <a:path w="1858010" h="561339">
                  <a:moveTo>
                    <a:pt x="1764283" y="0"/>
                  </a:moveTo>
                  <a:lnTo>
                    <a:pt x="93471" y="0"/>
                  </a:lnTo>
                  <a:lnTo>
                    <a:pt x="57114" y="7354"/>
                  </a:lnTo>
                  <a:lnTo>
                    <a:pt x="27400" y="27400"/>
                  </a:lnTo>
                  <a:lnTo>
                    <a:pt x="7354" y="57114"/>
                  </a:lnTo>
                  <a:lnTo>
                    <a:pt x="0" y="93471"/>
                  </a:lnTo>
                  <a:lnTo>
                    <a:pt x="0" y="467359"/>
                  </a:lnTo>
                  <a:lnTo>
                    <a:pt x="7354" y="503717"/>
                  </a:lnTo>
                  <a:lnTo>
                    <a:pt x="27400" y="533431"/>
                  </a:lnTo>
                  <a:lnTo>
                    <a:pt x="57114" y="553477"/>
                  </a:lnTo>
                  <a:lnTo>
                    <a:pt x="93471" y="560831"/>
                  </a:lnTo>
                  <a:lnTo>
                    <a:pt x="1764283" y="560831"/>
                  </a:lnTo>
                  <a:lnTo>
                    <a:pt x="1800641" y="553477"/>
                  </a:lnTo>
                  <a:lnTo>
                    <a:pt x="1830355" y="533431"/>
                  </a:lnTo>
                  <a:lnTo>
                    <a:pt x="1850401" y="503717"/>
                  </a:lnTo>
                  <a:lnTo>
                    <a:pt x="1857756" y="467359"/>
                  </a:lnTo>
                  <a:lnTo>
                    <a:pt x="1857756" y="93471"/>
                  </a:lnTo>
                  <a:lnTo>
                    <a:pt x="1850401" y="57114"/>
                  </a:lnTo>
                  <a:lnTo>
                    <a:pt x="1830355" y="27400"/>
                  </a:lnTo>
                  <a:lnTo>
                    <a:pt x="1800641" y="7354"/>
                  </a:lnTo>
                  <a:lnTo>
                    <a:pt x="1764283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85466" y="4719066"/>
              <a:ext cx="1858010" cy="561340"/>
            </a:xfrm>
            <a:custGeom>
              <a:avLst/>
              <a:gdLst/>
              <a:ahLst/>
              <a:cxnLst/>
              <a:rect l="l" t="t" r="r" b="b"/>
              <a:pathLst>
                <a:path w="1858010" h="561339">
                  <a:moveTo>
                    <a:pt x="0" y="93471"/>
                  </a:moveTo>
                  <a:lnTo>
                    <a:pt x="7354" y="57114"/>
                  </a:lnTo>
                  <a:lnTo>
                    <a:pt x="27400" y="27400"/>
                  </a:lnTo>
                  <a:lnTo>
                    <a:pt x="57114" y="7354"/>
                  </a:lnTo>
                  <a:lnTo>
                    <a:pt x="93471" y="0"/>
                  </a:lnTo>
                  <a:lnTo>
                    <a:pt x="1764283" y="0"/>
                  </a:lnTo>
                  <a:lnTo>
                    <a:pt x="1800641" y="7354"/>
                  </a:lnTo>
                  <a:lnTo>
                    <a:pt x="1830355" y="27400"/>
                  </a:lnTo>
                  <a:lnTo>
                    <a:pt x="1850401" y="57114"/>
                  </a:lnTo>
                  <a:lnTo>
                    <a:pt x="1857756" y="93471"/>
                  </a:lnTo>
                  <a:lnTo>
                    <a:pt x="1857756" y="467359"/>
                  </a:lnTo>
                  <a:lnTo>
                    <a:pt x="1850401" y="503717"/>
                  </a:lnTo>
                  <a:lnTo>
                    <a:pt x="1830355" y="533431"/>
                  </a:lnTo>
                  <a:lnTo>
                    <a:pt x="1800641" y="553477"/>
                  </a:lnTo>
                  <a:lnTo>
                    <a:pt x="1764283" y="560831"/>
                  </a:lnTo>
                  <a:lnTo>
                    <a:pt x="93471" y="560831"/>
                  </a:lnTo>
                  <a:lnTo>
                    <a:pt x="57114" y="553477"/>
                  </a:lnTo>
                  <a:lnTo>
                    <a:pt x="27400" y="533431"/>
                  </a:lnTo>
                  <a:lnTo>
                    <a:pt x="7354" y="503717"/>
                  </a:lnTo>
                  <a:lnTo>
                    <a:pt x="0" y="467359"/>
                  </a:lnTo>
                  <a:lnTo>
                    <a:pt x="0" y="93471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12745" y="4673041"/>
            <a:ext cx="1201420" cy="61341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800" b="1" spc="6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1800" b="1" spc="-1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1800" b="1" spc="-95" dirty="0">
                <a:solidFill>
                  <a:srgbClr val="FFFFFF"/>
                </a:solidFill>
                <a:latin typeface="Tahoma"/>
                <a:cs typeface="Tahoma"/>
              </a:rPr>
              <a:t>ion</a:t>
            </a:r>
            <a:r>
              <a:rPr sz="1800" b="1" spc="-2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sz="1800" b="1" spc="-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1800" b="1" spc="-9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1800">
              <a:latin typeface="Tahoma"/>
              <a:cs typeface="Tahoma"/>
            </a:endParaRPr>
          </a:p>
          <a:p>
            <a:pPr marL="47625">
              <a:lnSpc>
                <a:spcPct val="100000"/>
              </a:lnSpc>
              <a:spcBef>
                <a:spcPts val="160"/>
              </a:spcBef>
            </a:pPr>
            <a:r>
              <a:rPr sz="1800" b="1" spc="-100" dirty="0">
                <a:solidFill>
                  <a:srgbClr val="FFFFFF"/>
                </a:solidFill>
                <a:latin typeface="Tahoma"/>
                <a:cs typeface="Tahoma"/>
              </a:rPr>
              <a:t>Task</a:t>
            </a:r>
            <a:r>
              <a:rPr sz="1800" b="1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1800" b="1" spc="-7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1800" b="1" spc="-80" dirty="0">
                <a:solidFill>
                  <a:srgbClr val="FFFFFF"/>
                </a:solidFill>
                <a:latin typeface="Tahoma"/>
                <a:cs typeface="Tahoma"/>
              </a:rPr>
              <a:t>rce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74026" y="5556694"/>
            <a:ext cx="3350895" cy="591185"/>
            <a:chOff x="974026" y="5556694"/>
            <a:chExt cx="3350895" cy="591185"/>
          </a:xfrm>
        </p:grpSpPr>
        <p:sp>
          <p:nvSpPr>
            <p:cNvPr id="12" name="object 12"/>
            <p:cNvSpPr/>
            <p:nvPr/>
          </p:nvSpPr>
          <p:spPr>
            <a:xfrm>
              <a:off x="2727197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1489710" y="0"/>
                  </a:moveTo>
                  <a:lnTo>
                    <a:pt x="93725" y="0"/>
                  </a:lnTo>
                  <a:lnTo>
                    <a:pt x="57221" y="7365"/>
                  </a:lnTo>
                  <a:lnTo>
                    <a:pt x="27431" y="27451"/>
                  </a:lnTo>
                  <a:lnTo>
                    <a:pt x="7358" y="57242"/>
                  </a:lnTo>
                  <a:lnTo>
                    <a:pt x="0" y="93726"/>
                  </a:lnTo>
                  <a:lnTo>
                    <a:pt x="0" y="468630"/>
                  </a:lnTo>
                  <a:lnTo>
                    <a:pt x="7358" y="505113"/>
                  </a:lnTo>
                  <a:lnTo>
                    <a:pt x="27431" y="534904"/>
                  </a:lnTo>
                  <a:lnTo>
                    <a:pt x="57221" y="554990"/>
                  </a:lnTo>
                  <a:lnTo>
                    <a:pt x="93725" y="562356"/>
                  </a:lnTo>
                  <a:lnTo>
                    <a:pt x="1489710" y="562356"/>
                  </a:lnTo>
                  <a:lnTo>
                    <a:pt x="1526214" y="554990"/>
                  </a:lnTo>
                  <a:lnTo>
                    <a:pt x="1556003" y="534904"/>
                  </a:lnTo>
                  <a:lnTo>
                    <a:pt x="1576077" y="505113"/>
                  </a:lnTo>
                  <a:lnTo>
                    <a:pt x="1583436" y="468630"/>
                  </a:lnTo>
                  <a:lnTo>
                    <a:pt x="1583436" y="93726"/>
                  </a:lnTo>
                  <a:lnTo>
                    <a:pt x="1576077" y="57242"/>
                  </a:lnTo>
                  <a:lnTo>
                    <a:pt x="1556003" y="27451"/>
                  </a:lnTo>
                  <a:lnTo>
                    <a:pt x="1526214" y="7365"/>
                  </a:lnTo>
                  <a:lnTo>
                    <a:pt x="1489710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7197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0" y="93726"/>
                  </a:moveTo>
                  <a:lnTo>
                    <a:pt x="7358" y="57242"/>
                  </a:lnTo>
                  <a:lnTo>
                    <a:pt x="27431" y="27451"/>
                  </a:lnTo>
                  <a:lnTo>
                    <a:pt x="57221" y="7365"/>
                  </a:lnTo>
                  <a:lnTo>
                    <a:pt x="93725" y="0"/>
                  </a:lnTo>
                  <a:lnTo>
                    <a:pt x="1489710" y="0"/>
                  </a:lnTo>
                  <a:lnTo>
                    <a:pt x="1526214" y="7365"/>
                  </a:lnTo>
                  <a:lnTo>
                    <a:pt x="1556003" y="27451"/>
                  </a:lnTo>
                  <a:lnTo>
                    <a:pt x="1576077" y="57242"/>
                  </a:lnTo>
                  <a:lnTo>
                    <a:pt x="1583436" y="93726"/>
                  </a:lnTo>
                  <a:lnTo>
                    <a:pt x="1583436" y="468630"/>
                  </a:lnTo>
                  <a:lnTo>
                    <a:pt x="1576077" y="505113"/>
                  </a:lnTo>
                  <a:lnTo>
                    <a:pt x="1556003" y="534904"/>
                  </a:lnTo>
                  <a:lnTo>
                    <a:pt x="1526214" y="554990"/>
                  </a:lnTo>
                  <a:lnTo>
                    <a:pt x="1489710" y="562356"/>
                  </a:lnTo>
                  <a:lnTo>
                    <a:pt x="93725" y="562356"/>
                  </a:lnTo>
                  <a:lnTo>
                    <a:pt x="57221" y="554990"/>
                  </a:lnTo>
                  <a:lnTo>
                    <a:pt x="27431" y="534904"/>
                  </a:lnTo>
                  <a:lnTo>
                    <a:pt x="7358" y="505113"/>
                  </a:lnTo>
                  <a:lnTo>
                    <a:pt x="0" y="468630"/>
                  </a:lnTo>
                  <a:lnTo>
                    <a:pt x="0" y="93726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8313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1489710" y="0"/>
                  </a:moveTo>
                  <a:lnTo>
                    <a:pt x="93726" y="0"/>
                  </a:lnTo>
                  <a:lnTo>
                    <a:pt x="57242" y="7365"/>
                  </a:lnTo>
                  <a:lnTo>
                    <a:pt x="27451" y="27451"/>
                  </a:lnTo>
                  <a:lnTo>
                    <a:pt x="7365" y="57242"/>
                  </a:lnTo>
                  <a:lnTo>
                    <a:pt x="0" y="93726"/>
                  </a:lnTo>
                  <a:lnTo>
                    <a:pt x="0" y="468630"/>
                  </a:lnTo>
                  <a:lnTo>
                    <a:pt x="7365" y="505113"/>
                  </a:lnTo>
                  <a:lnTo>
                    <a:pt x="27451" y="534904"/>
                  </a:lnTo>
                  <a:lnTo>
                    <a:pt x="57242" y="554990"/>
                  </a:lnTo>
                  <a:lnTo>
                    <a:pt x="93726" y="562356"/>
                  </a:lnTo>
                  <a:lnTo>
                    <a:pt x="1489710" y="562356"/>
                  </a:lnTo>
                  <a:lnTo>
                    <a:pt x="1526214" y="554990"/>
                  </a:lnTo>
                  <a:lnTo>
                    <a:pt x="1556004" y="534904"/>
                  </a:lnTo>
                  <a:lnTo>
                    <a:pt x="1576077" y="505113"/>
                  </a:lnTo>
                  <a:lnTo>
                    <a:pt x="1583436" y="468630"/>
                  </a:lnTo>
                  <a:lnTo>
                    <a:pt x="1583436" y="93726"/>
                  </a:lnTo>
                  <a:lnTo>
                    <a:pt x="1576077" y="57242"/>
                  </a:lnTo>
                  <a:lnTo>
                    <a:pt x="1556004" y="27451"/>
                  </a:lnTo>
                  <a:lnTo>
                    <a:pt x="1526214" y="7365"/>
                  </a:lnTo>
                  <a:lnTo>
                    <a:pt x="1489710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8313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0" y="93726"/>
                  </a:moveTo>
                  <a:lnTo>
                    <a:pt x="7365" y="57242"/>
                  </a:lnTo>
                  <a:lnTo>
                    <a:pt x="27451" y="27451"/>
                  </a:lnTo>
                  <a:lnTo>
                    <a:pt x="57242" y="7365"/>
                  </a:lnTo>
                  <a:lnTo>
                    <a:pt x="93726" y="0"/>
                  </a:lnTo>
                  <a:lnTo>
                    <a:pt x="1489710" y="0"/>
                  </a:lnTo>
                  <a:lnTo>
                    <a:pt x="1526214" y="7365"/>
                  </a:lnTo>
                  <a:lnTo>
                    <a:pt x="1556004" y="27451"/>
                  </a:lnTo>
                  <a:lnTo>
                    <a:pt x="1576077" y="57242"/>
                  </a:lnTo>
                  <a:lnTo>
                    <a:pt x="1583436" y="93726"/>
                  </a:lnTo>
                  <a:lnTo>
                    <a:pt x="1583436" y="468630"/>
                  </a:lnTo>
                  <a:lnTo>
                    <a:pt x="1576077" y="505113"/>
                  </a:lnTo>
                  <a:lnTo>
                    <a:pt x="1556004" y="534904"/>
                  </a:lnTo>
                  <a:lnTo>
                    <a:pt x="1526214" y="554990"/>
                  </a:lnTo>
                  <a:lnTo>
                    <a:pt x="1489710" y="562356"/>
                  </a:lnTo>
                  <a:lnTo>
                    <a:pt x="93726" y="562356"/>
                  </a:lnTo>
                  <a:lnTo>
                    <a:pt x="57242" y="554990"/>
                  </a:lnTo>
                  <a:lnTo>
                    <a:pt x="27451" y="534904"/>
                  </a:lnTo>
                  <a:lnTo>
                    <a:pt x="7365" y="505113"/>
                  </a:lnTo>
                  <a:lnTo>
                    <a:pt x="0" y="468630"/>
                  </a:lnTo>
                  <a:lnTo>
                    <a:pt x="0" y="93726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69644" y="5559681"/>
            <a:ext cx="1419860" cy="54991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600" b="1" spc="-105" dirty="0">
                <a:solidFill>
                  <a:srgbClr val="FFFFFF"/>
                </a:solidFill>
                <a:latin typeface="Tahoma"/>
                <a:cs typeface="Tahoma"/>
              </a:rPr>
              <a:t>Engineering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600" b="1" spc="-110" dirty="0">
                <a:solidFill>
                  <a:srgbClr val="FFFFFF"/>
                </a:solidFill>
                <a:latin typeface="Tahoma"/>
                <a:cs typeface="Tahoma"/>
              </a:rPr>
              <a:t>Sub-committee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453318" y="5556694"/>
            <a:ext cx="1612265" cy="591185"/>
            <a:chOff x="4453318" y="5556694"/>
            <a:chExt cx="1612265" cy="591185"/>
          </a:xfrm>
        </p:grpSpPr>
        <p:sp>
          <p:nvSpPr>
            <p:cNvPr id="18" name="object 18"/>
            <p:cNvSpPr/>
            <p:nvPr/>
          </p:nvSpPr>
          <p:spPr>
            <a:xfrm>
              <a:off x="4467605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1489710" y="0"/>
                  </a:moveTo>
                  <a:lnTo>
                    <a:pt x="93726" y="0"/>
                  </a:lnTo>
                  <a:lnTo>
                    <a:pt x="57221" y="7365"/>
                  </a:lnTo>
                  <a:lnTo>
                    <a:pt x="27432" y="27451"/>
                  </a:lnTo>
                  <a:lnTo>
                    <a:pt x="7358" y="57242"/>
                  </a:lnTo>
                  <a:lnTo>
                    <a:pt x="0" y="93726"/>
                  </a:lnTo>
                  <a:lnTo>
                    <a:pt x="0" y="468630"/>
                  </a:lnTo>
                  <a:lnTo>
                    <a:pt x="7358" y="505113"/>
                  </a:lnTo>
                  <a:lnTo>
                    <a:pt x="27431" y="534904"/>
                  </a:lnTo>
                  <a:lnTo>
                    <a:pt x="57221" y="554990"/>
                  </a:lnTo>
                  <a:lnTo>
                    <a:pt x="93726" y="562356"/>
                  </a:lnTo>
                  <a:lnTo>
                    <a:pt x="1489710" y="562356"/>
                  </a:lnTo>
                  <a:lnTo>
                    <a:pt x="1526214" y="554990"/>
                  </a:lnTo>
                  <a:lnTo>
                    <a:pt x="1556004" y="534904"/>
                  </a:lnTo>
                  <a:lnTo>
                    <a:pt x="1576077" y="505113"/>
                  </a:lnTo>
                  <a:lnTo>
                    <a:pt x="1583436" y="468630"/>
                  </a:lnTo>
                  <a:lnTo>
                    <a:pt x="1583436" y="93726"/>
                  </a:lnTo>
                  <a:lnTo>
                    <a:pt x="1576077" y="57242"/>
                  </a:lnTo>
                  <a:lnTo>
                    <a:pt x="1556004" y="27451"/>
                  </a:lnTo>
                  <a:lnTo>
                    <a:pt x="1526214" y="7365"/>
                  </a:lnTo>
                  <a:lnTo>
                    <a:pt x="1489710" y="0"/>
                  </a:lnTo>
                  <a:close/>
                </a:path>
              </a:pathLst>
            </a:custGeom>
            <a:solidFill>
              <a:srgbClr val="82B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67605" y="5570982"/>
              <a:ext cx="1583690" cy="562610"/>
            </a:xfrm>
            <a:custGeom>
              <a:avLst/>
              <a:gdLst/>
              <a:ahLst/>
              <a:cxnLst/>
              <a:rect l="l" t="t" r="r" b="b"/>
              <a:pathLst>
                <a:path w="1583689" h="562610">
                  <a:moveTo>
                    <a:pt x="0" y="93726"/>
                  </a:moveTo>
                  <a:lnTo>
                    <a:pt x="7358" y="57242"/>
                  </a:lnTo>
                  <a:lnTo>
                    <a:pt x="27432" y="27451"/>
                  </a:lnTo>
                  <a:lnTo>
                    <a:pt x="57221" y="7365"/>
                  </a:lnTo>
                  <a:lnTo>
                    <a:pt x="93726" y="0"/>
                  </a:lnTo>
                  <a:lnTo>
                    <a:pt x="1489710" y="0"/>
                  </a:lnTo>
                  <a:lnTo>
                    <a:pt x="1526214" y="7365"/>
                  </a:lnTo>
                  <a:lnTo>
                    <a:pt x="1556004" y="27451"/>
                  </a:lnTo>
                  <a:lnTo>
                    <a:pt x="1576077" y="57242"/>
                  </a:lnTo>
                  <a:lnTo>
                    <a:pt x="1583436" y="93726"/>
                  </a:lnTo>
                  <a:lnTo>
                    <a:pt x="1583436" y="468630"/>
                  </a:lnTo>
                  <a:lnTo>
                    <a:pt x="1576077" y="505113"/>
                  </a:lnTo>
                  <a:lnTo>
                    <a:pt x="1556004" y="534904"/>
                  </a:lnTo>
                  <a:lnTo>
                    <a:pt x="1526214" y="554990"/>
                  </a:lnTo>
                  <a:lnTo>
                    <a:pt x="1489710" y="562356"/>
                  </a:lnTo>
                  <a:lnTo>
                    <a:pt x="93726" y="562356"/>
                  </a:lnTo>
                  <a:lnTo>
                    <a:pt x="57221" y="554990"/>
                  </a:lnTo>
                  <a:lnTo>
                    <a:pt x="27431" y="534904"/>
                  </a:lnTo>
                  <a:lnTo>
                    <a:pt x="7358" y="505113"/>
                  </a:lnTo>
                  <a:lnTo>
                    <a:pt x="0" y="468630"/>
                  </a:lnTo>
                  <a:lnTo>
                    <a:pt x="0" y="93726"/>
                  </a:lnTo>
                  <a:close/>
                </a:path>
              </a:pathLst>
            </a:custGeom>
            <a:ln w="28575">
              <a:solidFill>
                <a:srgbClr val="64882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790825" y="5578246"/>
            <a:ext cx="3235325" cy="551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065">
              <a:lnSpc>
                <a:spcPts val="1590"/>
              </a:lnSpc>
              <a:spcBef>
                <a:spcPts val="95"/>
              </a:spcBef>
              <a:tabLst>
                <a:tab pos="2009139" algn="l"/>
              </a:tabLst>
            </a:pPr>
            <a:r>
              <a:rPr sz="1600" b="1" spc="-95" dirty="0">
                <a:solidFill>
                  <a:srgbClr val="FFFFFF"/>
                </a:solidFill>
                <a:latin typeface="Tahoma"/>
                <a:cs typeface="Tahoma"/>
              </a:rPr>
              <a:t>Enforcement	</a:t>
            </a:r>
            <a:r>
              <a:rPr sz="1600" b="1" spc="-90" dirty="0">
                <a:solidFill>
                  <a:srgbClr val="FFFFFF"/>
                </a:solidFill>
                <a:latin typeface="Tahoma"/>
                <a:cs typeface="Tahoma"/>
              </a:rPr>
              <a:t>Education</a:t>
            </a:r>
            <a:endParaRPr sz="1600">
              <a:latin typeface="Tahoma"/>
              <a:cs typeface="Tahoma"/>
            </a:endParaRPr>
          </a:p>
          <a:p>
            <a:pPr marL="50800">
              <a:lnSpc>
                <a:spcPts val="2550"/>
              </a:lnSpc>
            </a:pPr>
            <a:r>
              <a:rPr sz="1600" b="1" spc="-160" dirty="0">
                <a:solidFill>
                  <a:srgbClr val="FFFFFF"/>
                </a:solidFill>
                <a:latin typeface="Tahoma"/>
                <a:cs typeface="Tahoma"/>
              </a:rPr>
              <a:t>Sub-committe</a:t>
            </a:r>
            <a:r>
              <a:rPr sz="3600" spc="-240" baseline="-17361" dirty="0">
                <a:solidFill>
                  <a:srgbClr val="003E87"/>
                </a:solidFill>
                <a:latin typeface="Arial"/>
                <a:cs typeface="Arial"/>
              </a:rPr>
              <a:t>•</a:t>
            </a:r>
            <a:r>
              <a:rPr sz="1600" b="1" spc="-16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16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Da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Su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ll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a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-c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s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om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IS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600" spc="-667" baseline="-17361" dirty="0">
                <a:solidFill>
                  <a:srgbClr val="003E87"/>
                </a:solidFill>
                <a:latin typeface="Century Gothic"/>
                <a:cs typeface="Century Gothic"/>
              </a:rPr>
              <a:t>D</a:t>
            </a:r>
            <a:r>
              <a:rPr sz="1600" b="1" spc="-445" dirty="0">
                <a:solidFill>
                  <a:srgbClr val="FFFFFF"/>
                </a:solidFill>
                <a:latin typeface="Tahoma"/>
                <a:cs typeface="Tahoma"/>
              </a:rPr>
              <a:t>ittee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53036" y="6617614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6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7458" y="1808734"/>
            <a:ext cx="2665095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3E87"/>
                </a:solidFill>
                <a:latin typeface="Century Gothic"/>
                <a:cs typeface="Century Gothic"/>
              </a:rPr>
              <a:t>City</a:t>
            </a:r>
            <a:r>
              <a:rPr sz="2400" b="1" spc="-8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Departments: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Transportation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Public</a:t>
            </a:r>
            <a:r>
              <a:rPr sz="2400" spc="-6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10" dirty="0">
                <a:solidFill>
                  <a:srgbClr val="003E87"/>
                </a:solidFill>
                <a:latin typeface="Century Gothic"/>
                <a:cs typeface="Century Gothic"/>
              </a:rPr>
              <a:t>Works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Police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Fire-Rescue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Data</a:t>
            </a:r>
            <a:r>
              <a:rPr sz="2400" spc="-4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Analytics</a:t>
            </a:r>
            <a:endParaRPr sz="2400">
              <a:latin typeface="Century Gothic"/>
              <a:cs typeface="Century Gothic"/>
            </a:endParaRPr>
          </a:p>
          <a:p>
            <a:pPr marL="195580" indent="-18288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9558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Budget</a:t>
            </a:r>
            <a:r>
              <a:rPr sz="2400" spc="-5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Office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5746" y="1208277"/>
            <a:ext cx="434594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Vision</a:t>
            </a:r>
            <a:r>
              <a:rPr sz="3200" b="1" spc="-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Zero</a:t>
            </a:r>
            <a:r>
              <a:rPr sz="3200" b="1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Task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Force</a:t>
            </a:r>
            <a:endParaRPr sz="32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2088" y="257378"/>
            <a:ext cx="829881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The State of</a:t>
            </a:r>
            <a:r>
              <a:rPr spc="15" dirty="0"/>
              <a:t> </a:t>
            </a:r>
            <a:r>
              <a:rPr spc="-5" dirty="0"/>
              <a:t>Traffic</a:t>
            </a:r>
            <a:r>
              <a:rPr spc="5" dirty="0"/>
              <a:t> </a:t>
            </a:r>
            <a:r>
              <a:rPr spc="-5" dirty="0"/>
              <a:t>Safety</a:t>
            </a:r>
            <a:r>
              <a:rPr dirty="0"/>
              <a:t> </a:t>
            </a:r>
            <a:r>
              <a:rPr spc="-5" dirty="0"/>
              <a:t>in</a:t>
            </a:r>
            <a:r>
              <a:rPr spc="10" dirty="0"/>
              <a:t> </a:t>
            </a:r>
            <a:r>
              <a:rPr spc="-10" dirty="0"/>
              <a:t>Dallas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853036" y="6617614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fld>
            <a:endParaRPr sz="1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23823" y="2760703"/>
          <a:ext cx="3264533" cy="285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2105">
                <a:tc>
                  <a:txBody>
                    <a:bodyPr/>
                    <a:lstStyle/>
                    <a:p>
                      <a:pPr marR="24130" algn="ctr">
                        <a:lnSpc>
                          <a:spcPts val="2260"/>
                        </a:lnSpc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ts val="2260"/>
                        </a:lnSpc>
                      </a:pPr>
                      <a:r>
                        <a:rPr sz="2000" spc="13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Jacksonville,</a:t>
                      </a:r>
                      <a:r>
                        <a:rPr sz="2000" spc="-12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13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FL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ts val="2270"/>
                        </a:lnSpc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15.79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R="2349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b="1" spc="4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2.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b="1" spc="-3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Dallas,</a:t>
                      </a:r>
                      <a:r>
                        <a:rPr sz="2000" b="1" spc="-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b="1" spc="-28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TX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b="1" spc="4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14.11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3.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Phoenix,</a:t>
                      </a:r>
                      <a:r>
                        <a:rPr sz="2000" spc="-12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6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AZ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13.71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4.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0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2000" spc="-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20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rt</a:t>
                      </a:r>
                      <a:r>
                        <a:rPr sz="2000" spc="-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Worth</a:t>
                      </a:r>
                      <a:r>
                        <a:rPr sz="20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,</a:t>
                      </a:r>
                      <a:r>
                        <a:rPr sz="2000" spc="-1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TX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10.84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5.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2000" spc="20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San</a:t>
                      </a:r>
                      <a:r>
                        <a:rPr sz="2000" spc="-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2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Antonio,</a:t>
                      </a:r>
                      <a:r>
                        <a:rPr sz="2000" spc="-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TX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4604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10.53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6.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5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Houston,</a:t>
                      </a:r>
                      <a:r>
                        <a:rPr sz="2000" spc="-12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8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TX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12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10.07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pPr marR="2413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7.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000" spc="6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Austin,</a:t>
                      </a:r>
                      <a:r>
                        <a:rPr sz="2000" spc="-13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TX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9.08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651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 marR="24130" algn="ctr">
                        <a:lnSpc>
                          <a:spcPts val="2390"/>
                        </a:lnSpc>
                        <a:spcBef>
                          <a:spcPts val="100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8.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62865">
                        <a:lnSpc>
                          <a:spcPts val="2390"/>
                        </a:lnSpc>
                        <a:spcBef>
                          <a:spcPts val="100"/>
                        </a:spcBef>
                      </a:pPr>
                      <a:r>
                        <a:rPr sz="2000" spc="7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Columbus,</a:t>
                      </a:r>
                      <a:r>
                        <a:rPr sz="2000" spc="-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15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OH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2700" marB="0"/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ts val="2390"/>
                        </a:lnSpc>
                        <a:spcBef>
                          <a:spcPts val="100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7.02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270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734686" y="2755750"/>
          <a:ext cx="3445508" cy="2856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2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1470">
                <a:tc>
                  <a:txBody>
                    <a:bodyPr/>
                    <a:lstStyle/>
                    <a:p>
                      <a:pPr marL="67310" algn="ctr">
                        <a:lnSpc>
                          <a:spcPts val="2260"/>
                        </a:lnSpc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9.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ts val="2260"/>
                        </a:lnSpc>
                      </a:pPr>
                      <a:r>
                        <a:rPr sz="2000" spc="13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Los</a:t>
                      </a:r>
                      <a:r>
                        <a:rPr sz="2000" spc="-9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1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Angeles,</a:t>
                      </a:r>
                      <a:r>
                        <a:rPr sz="2000" spc="-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CA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2260"/>
                        </a:lnSpc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6.71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10.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20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San</a:t>
                      </a:r>
                      <a:r>
                        <a:rPr sz="2000" spc="-9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3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Diego,</a:t>
                      </a:r>
                      <a:r>
                        <a:rPr sz="2000" spc="-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CA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6.34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11.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Philadelphia,</a:t>
                      </a:r>
                      <a:r>
                        <a:rPr sz="2000" spc="-12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10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PA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6.09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12.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20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San</a:t>
                      </a:r>
                      <a:r>
                        <a:rPr sz="2000" spc="-1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1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Jose,</a:t>
                      </a:r>
                      <a:r>
                        <a:rPr sz="2000" spc="-9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CA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6.00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13.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8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Chicago,</a:t>
                      </a:r>
                      <a:r>
                        <a:rPr sz="2000" spc="-13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IL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4.90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14.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20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San</a:t>
                      </a:r>
                      <a:r>
                        <a:rPr sz="2000" spc="-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1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Francisco,</a:t>
                      </a:r>
                      <a:r>
                        <a:rPr sz="2000" spc="-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7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CA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3.52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6794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15.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New</a:t>
                      </a:r>
                      <a:r>
                        <a:rPr sz="2000" spc="-10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1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York,</a:t>
                      </a:r>
                      <a:r>
                        <a:rPr sz="2000" spc="-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-7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NY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2.56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470">
                <a:tc gridSpan="2">
                  <a:txBody>
                    <a:bodyPr/>
                    <a:lstStyle/>
                    <a:p>
                      <a:pPr marL="31750">
                        <a:lnSpc>
                          <a:spcPts val="2390"/>
                        </a:lnSpc>
                        <a:spcBef>
                          <a:spcPts val="125"/>
                        </a:spcBef>
                      </a:pPr>
                      <a:r>
                        <a:rPr sz="2000" spc="65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National</a:t>
                      </a:r>
                      <a:r>
                        <a:rPr sz="2000" spc="-11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2000" spc="90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Rate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295">
                        <a:lnSpc>
                          <a:spcPts val="2390"/>
                        </a:lnSpc>
                        <a:spcBef>
                          <a:spcPts val="125"/>
                        </a:spcBef>
                      </a:pPr>
                      <a:r>
                        <a:rPr sz="2000" spc="114" dirty="0">
                          <a:solidFill>
                            <a:srgbClr val="1F3863"/>
                          </a:solidFill>
                          <a:latin typeface="Gill Sans MT"/>
                          <a:cs typeface="Gill Sans MT"/>
                        </a:rPr>
                        <a:t>11.22</a:t>
                      </a:r>
                      <a:endParaRPr sz="2000">
                        <a:latin typeface="Gill Sans MT"/>
                        <a:cs typeface="Gill Sans MT"/>
                      </a:endParaRPr>
                    </a:p>
                  </a:txBody>
                  <a:tcPr marL="0" marR="0" marT="1587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764540" y="1262837"/>
            <a:ext cx="10559415" cy="3598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343910">
              <a:lnSpc>
                <a:spcPct val="100000"/>
              </a:lnSpc>
              <a:spcBef>
                <a:spcPts val="105"/>
              </a:spcBef>
            </a:pPr>
            <a:r>
              <a:rPr sz="2600" b="1" spc="-165" dirty="0">
                <a:solidFill>
                  <a:srgbClr val="1F3863"/>
                </a:solidFill>
                <a:latin typeface="Gill Sans MT"/>
                <a:cs typeface="Gill Sans MT"/>
              </a:rPr>
              <a:t>Da</a:t>
            </a:r>
            <a:r>
              <a:rPr sz="2600" b="1" spc="-85" dirty="0">
                <a:solidFill>
                  <a:srgbClr val="1F3863"/>
                </a:solidFill>
                <a:latin typeface="Gill Sans MT"/>
                <a:cs typeface="Gill Sans MT"/>
              </a:rPr>
              <a:t>l</a:t>
            </a:r>
            <a:r>
              <a:rPr sz="2600" b="1" dirty="0">
                <a:solidFill>
                  <a:srgbClr val="1F3863"/>
                </a:solidFill>
                <a:latin typeface="Gill Sans MT"/>
                <a:cs typeface="Gill Sans MT"/>
              </a:rPr>
              <a:t>l</a:t>
            </a:r>
            <a:r>
              <a:rPr sz="2600" b="1" spc="-10" dirty="0">
                <a:solidFill>
                  <a:srgbClr val="1F3863"/>
                </a:solidFill>
                <a:latin typeface="Gill Sans MT"/>
                <a:cs typeface="Gill Sans MT"/>
              </a:rPr>
              <a:t>a</a:t>
            </a:r>
            <a:r>
              <a:rPr sz="2600" b="1" spc="225" dirty="0">
                <a:solidFill>
                  <a:srgbClr val="1F3863"/>
                </a:solidFill>
                <a:latin typeface="Gill Sans MT"/>
                <a:cs typeface="Gill Sans MT"/>
              </a:rPr>
              <a:t>s</a:t>
            </a:r>
            <a:r>
              <a:rPr sz="2600" b="1" spc="-8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60" dirty="0">
                <a:solidFill>
                  <a:srgbClr val="1F3863"/>
                </a:solidFill>
                <a:latin typeface="Gill Sans MT"/>
                <a:cs typeface="Gill Sans MT"/>
              </a:rPr>
              <a:t>ha</a:t>
            </a:r>
            <a:r>
              <a:rPr sz="2600" b="1" spc="50" dirty="0">
                <a:solidFill>
                  <a:srgbClr val="1F3863"/>
                </a:solidFill>
                <a:latin typeface="Gill Sans MT"/>
                <a:cs typeface="Gill Sans MT"/>
              </a:rPr>
              <a:t>s</a:t>
            </a:r>
            <a:r>
              <a:rPr sz="2600" b="1" spc="-9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90" dirty="0">
                <a:solidFill>
                  <a:srgbClr val="1F3863"/>
                </a:solidFill>
                <a:latin typeface="Gill Sans MT"/>
                <a:cs typeface="Gill Sans MT"/>
              </a:rPr>
              <a:t>th</a:t>
            </a:r>
            <a:r>
              <a:rPr sz="2600" b="1" spc="-95" dirty="0">
                <a:solidFill>
                  <a:srgbClr val="1F3863"/>
                </a:solidFill>
                <a:latin typeface="Gill Sans MT"/>
                <a:cs typeface="Gill Sans MT"/>
              </a:rPr>
              <a:t>e </a:t>
            </a:r>
            <a:r>
              <a:rPr sz="2600" b="1" spc="85" dirty="0">
                <a:solidFill>
                  <a:srgbClr val="1F3863"/>
                </a:solidFill>
                <a:latin typeface="Gill Sans MT"/>
                <a:cs typeface="Gill Sans MT"/>
              </a:rPr>
              <a:t>s</a:t>
            </a:r>
            <a:r>
              <a:rPr sz="2600" b="1" spc="100" dirty="0">
                <a:solidFill>
                  <a:srgbClr val="1F3863"/>
                </a:solidFill>
                <a:latin typeface="Gill Sans MT"/>
                <a:cs typeface="Gill Sans MT"/>
              </a:rPr>
              <a:t>e</a:t>
            </a:r>
            <a:r>
              <a:rPr sz="2600" b="1" spc="-10" dirty="0">
                <a:solidFill>
                  <a:srgbClr val="1F3863"/>
                </a:solidFill>
                <a:latin typeface="Gill Sans MT"/>
                <a:cs typeface="Gill Sans MT"/>
              </a:rPr>
              <a:t>c</a:t>
            </a:r>
            <a:r>
              <a:rPr sz="2600" b="1" spc="-20" dirty="0">
                <a:solidFill>
                  <a:srgbClr val="1F3863"/>
                </a:solidFill>
                <a:latin typeface="Gill Sans MT"/>
                <a:cs typeface="Gill Sans MT"/>
              </a:rPr>
              <a:t>o</a:t>
            </a:r>
            <a:r>
              <a:rPr sz="2600" b="1" spc="-55" dirty="0">
                <a:solidFill>
                  <a:srgbClr val="1F3863"/>
                </a:solidFill>
                <a:latin typeface="Gill Sans MT"/>
                <a:cs typeface="Gill Sans MT"/>
              </a:rPr>
              <a:t>nd</a:t>
            </a:r>
            <a:r>
              <a:rPr sz="2600" b="1" spc="-9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20" dirty="0">
                <a:solidFill>
                  <a:srgbClr val="1F3863"/>
                </a:solidFill>
                <a:latin typeface="Gill Sans MT"/>
                <a:cs typeface="Gill Sans MT"/>
              </a:rPr>
              <a:t>highe</a:t>
            </a:r>
            <a:r>
              <a:rPr sz="2600" b="1" spc="5" dirty="0">
                <a:solidFill>
                  <a:srgbClr val="1F3863"/>
                </a:solidFill>
                <a:latin typeface="Gill Sans MT"/>
                <a:cs typeface="Gill Sans MT"/>
              </a:rPr>
              <a:t>s</a:t>
            </a:r>
            <a:r>
              <a:rPr sz="2600" b="1" spc="-175" dirty="0">
                <a:solidFill>
                  <a:srgbClr val="1F3863"/>
                </a:solidFill>
                <a:latin typeface="Gill Sans MT"/>
                <a:cs typeface="Gill Sans MT"/>
              </a:rPr>
              <a:t>t</a:t>
            </a:r>
            <a:r>
              <a:rPr sz="2600" b="1" spc="-10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190" dirty="0">
                <a:solidFill>
                  <a:srgbClr val="1F3863"/>
                </a:solidFill>
                <a:latin typeface="Gill Sans MT"/>
                <a:cs typeface="Gill Sans MT"/>
              </a:rPr>
              <a:t>t</a:t>
            </a:r>
            <a:r>
              <a:rPr sz="2600" b="1" spc="-220" dirty="0">
                <a:solidFill>
                  <a:srgbClr val="1F3863"/>
                </a:solidFill>
                <a:latin typeface="Gill Sans MT"/>
                <a:cs typeface="Gill Sans MT"/>
              </a:rPr>
              <a:t>r</a:t>
            </a:r>
            <a:r>
              <a:rPr sz="2600" b="1" spc="60" dirty="0">
                <a:solidFill>
                  <a:srgbClr val="1F3863"/>
                </a:solidFill>
                <a:latin typeface="Gill Sans MT"/>
                <a:cs typeface="Gill Sans MT"/>
              </a:rPr>
              <a:t>affi</a:t>
            </a:r>
            <a:r>
              <a:rPr sz="2600" b="1" spc="90" dirty="0">
                <a:solidFill>
                  <a:srgbClr val="1F3863"/>
                </a:solidFill>
                <a:latin typeface="Gill Sans MT"/>
                <a:cs typeface="Gill Sans MT"/>
              </a:rPr>
              <a:t>c</a:t>
            </a:r>
            <a:r>
              <a:rPr sz="2600" b="1" spc="-11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5" dirty="0">
                <a:solidFill>
                  <a:srgbClr val="1F3863"/>
                </a:solidFill>
                <a:latin typeface="Gill Sans MT"/>
                <a:cs typeface="Gill Sans MT"/>
              </a:rPr>
              <a:t>fata</a:t>
            </a:r>
            <a:r>
              <a:rPr sz="2600" b="1" spc="-20" dirty="0">
                <a:solidFill>
                  <a:srgbClr val="1F3863"/>
                </a:solidFill>
                <a:latin typeface="Gill Sans MT"/>
                <a:cs typeface="Gill Sans MT"/>
              </a:rPr>
              <a:t>l</a:t>
            </a:r>
            <a:r>
              <a:rPr sz="2600" b="1" spc="-80" dirty="0">
                <a:solidFill>
                  <a:srgbClr val="1F3863"/>
                </a:solidFill>
                <a:latin typeface="Gill Sans MT"/>
                <a:cs typeface="Gill Sans MT"/>
              </a:rPr>
              <a:t>i</a:t>
            </a:r>
            <a:r>
              <a:rPr sz="2600" b="1" spc="-125" dirty="0">
                <a:solidFill>
                  <a:srgbClr val="1F3863"/>
                </a:solidFill>
                <a:latin typeface="Gill Sans MT"/>
                <a:cs typeface="Gill Sans MT"/>
              </a:rPr>
              <a:t>t</a:t>
            </a:r>
            <a:r>
              <a:rPr sz="2600" b="1" spc="-15" dirty="0">
                <a:solidFill>
                  <a:srgbClr val="1F3863"/>
                </a:solidFill>
                <a:latin typeface="Gill Sans MT"/>
                <a:cs typeface="Gill Sans MT"/>
              </a:rPr>
              <a:t>y</a:t>
            </a:r>
            <a:r>
              <a:rPr sz="2600" b="1" spc="-95" dirty="0">
                <a:solidFill>
                  <a:srgbClr val="1F3863"/>
                </a:solidFill>
                <a:latin typeface="Gill Sans MT"/>
                <a:cs typeface="Gill Sans MT"/>
              </a:rPr>
              <a:t> r</a:t>
            </a:r>
            <a:r>
              <a:rPr sz="2600" b="1" spc="-120" dirty="0">
                <a:solidFill>
                  <a:srgbClr val="1F3863"/>
                </a:solidFill>
                <a:latin typeface="Gill Sans MT"/>
                <a:cs typeface="Gill Sans MT"/>
              </a:rPr>
              <a:t>a</a:t>
            </a:r>
            <a:r>
              <a:rPr sz="2600" b="1" spc="-85" dirty="0">
                <a:solidFill>
                  <a:srgbClr val="1F3863"/>
                </a:solidFill>
                <a:latin typeface="Gill Sans MT"/>
                <a:cs typeface="Gill Sans MT"/>
              </a:rPr>
              <a:t>te  </a:t>
            </a:r>
            <a:r>
              <a:rPr sz="2600" b="1" spc="-60" dirty="0">
                <a:solidFill>
                  <a:srgbClr val="1F3863"/>
                </a:solidFill>
                <a:latin typeface="Gill Sans MT"/>
                <a:cs typeface="Gill Sans MT"/>
              </a:rPr>
              <a:t>among</a:t>
            </a:r>
            <a:r>
              <a:rPr sz="2600" b="1" spc="-90" dirty="0">
                <a:solidFill>
                  <a:srgbClr val="1F3863"/>
                </a:solidFill>
                <a:latin typeface="Gill Sans MT"/>
                <a:cs typeface="Gill Sans MT"/>
              </a:rPr>
              <a:t> the </a:t>
            </a:r>
            <a:r>
              <a:rPr sz="2600" b="1" spc="55" dirty="0">
                <a:solidFill>
                  <a:srgbClr val="1F3863"/>
                </a:solidFill>
                <a:latin typeface="Gill Sans MT"/>
                <a:cs typeface="Gill Sans MT"/>
              </a:rPr>
              <a:t>15</a:t>
            </a:r>
            <a:r>
              <a:rPr sz="2600" b="1" spc="-9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75" dirty="0">
                <a:solidFill>
                  <a:srgbClr val="1F3863"/>
                </a:solidFill>
                <a:latin typeface="Gill Sans MT"/>
                <a:cs typeface="Gill Sans MT"/>
              </a:rPr>
              <a:t>most</a:t>
            </a:r>
            <a:r>
              <a:rPr sz="2600" b="1" spc="-8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25" dirty="0">
                <a:solidFill>
                  <a:srgbClr val="1F3863"/>
                </a:solidFill>
                <a:latin typeface="Gill Sans MT"/>
                <a:cs typeface="Gill Sans MT"/>
              </a:rPr>
              <a:t>populous</a:t>
            </a:r>
            <a:r>
              <a:rPr sz="2600" b="1" spc="-10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1F3863"/>
                </a:solidFill>
                <a:latin typeface="Gill Sans MT"/>
                <a:cs typeface="Gill Sans MT"/>
              </a:rPr>
              <a:t>cities</a:t>
            </a:r>
            <a:r>
              <a:rPr sz="2600" b="1" spc="-7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45" dirty="0">
                <a:solidFill>
                  <a:srgbClr val="1F3863"/>
                </a:solidFill>
                <a:latin typeface="Gill Sans MT"/>
                <a:cs typeface="Gill Sans MT"/>
              </a:rPr>
              <a:t>in</a:t>
            </a:r>
            <a:r>
              <a:rPr sz="2600" b="1" spc="-7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2600" b="1" spc="-90" dirty="0">
                <a:solidFill>
                  <a:srgbClr val="1F3863"/>
                </a:solidFill>
                <a:latin typeface="Gill Sans MT"/>
                <a:cs typeface="Gill Sans MT"/>
              </a:rPr>
              <a:t>the </a:t>
            </a:r>
            <a:r>
              <a:rPr sz="2600" b="1" spc="-80" dirty="0">
                <a:solidFill>
                  <a:srgbClr val="1F3863"/>
                </a:solidFill>
                <a:latin typeface="Gill Sans MT"/>
                <a:cs typeface="Gill Sans MT"/>
              </a:rPr>
              <a:t>U.S.</a:t>
            </a:r>
            <a:endParaRPr sz="2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600" spc="70" dirty="0">
                <a:solidFill>
                  <a:srgbClr val="1F3863"/>
                </a:solidFill>
                <a:latin typeface="Gill Sans MT"/>
                <a:cs typeface="Gill Sans MT"/>
              </a:rPr>
              <a:t>(Traffic</a:t>
            </a:r>
            <a:r>
              <a:rPr sz="1600" spc="-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1F3863"/>
                </a:solidFill>
                <a:latin typeface="Gill Sans MT"/>
                <a:cs typeface="Gill Sans MT"/>
              </a:rPr>
              <a:t>deaths</a:t>
            </a:r>
            <a:r>
              <a:rPr sz="1600" spc="-3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25" dirty="0">
                <a:solidFill>
                  <a:srgbClr val="1F3863"/>
                </a:solidFill>
                <a:latin typeface="Gill Sans MT"/>
                <a:cs typeface="Gill Sans MT"/>
              </a:rPr>
              <a:t>per</a:t>
            </a:r>
            <a:r>
              <a:rPr sz="1600" spc="-4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75" dirty="0">
                <a:solidFill>
                  <a:srgbClr val="1F3863"/>
                </a:solidFill>
                <a:latin typeface="Gill Sans MT"/>
                <a:cs typeface="Gill Sans MT"/>
              </a:rPr>
              <a:t>100,000</a:t>
            </a:r>
            <a:r>
              <a:rPr sz="1600" spc="-2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50" dirty="0">
                <a:solidFill>
                  <a:srgbClr val="1F3863"/>
                </a:solidFill>
                <a:latin typeface="Gill Sans MT"/>
                <a:cs typeface="Gill Sans MT"/>
              </a:rPr>
              <a:t>people;</a:t>
            </a:r>
            <a:r>
              <a:rPr sz="1600" spc="-4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40" dirty="0">
                <a:solidFill>
                  <a:srgbClr val="1F3863"/>
                </a:solidFill>
                <a:latin typeface="Gill Sans MT"/>
                <a:cs typeface="Gill Sans MT"/>
              </a:rPr>
              <a:t>5-year</a:t>
            </a:r>
            <a:r>
              <a:rPr sz="1600" spc="-3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100" dirty="0">
                <a:solidFill>
                  <a:srgbClr val="1F3863"/>
                </a:solidFill>
                <a:latin typeface="Gill Sans MT"/>
                <a:cs typeface="Gill Sans MT"/>
              </a:rPr>
              <a:t>average</a:t>
            </a:r>
            <a:r>
              <a:rPr sz="1600" spc="-10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35" dirty="0">
                <a:solidFill>
                  <a:srgbClr val="1F3863"/>
                </a:solidFill>
                <a:latin typeface="Gill Sans MT"/>
                <a:cs typeface="Gill Sans MT"/>
              </a:rPr>
              <a:t>rate</a:t>
            </a:r>
            <a:r>
              <a:rPr sz="1600" spc="-2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60" dirty="0">
                <a:solidFill>
                  <a:srgbClr val="1F3863"/>
                </a:solidFill>
                <a:latin typeface="Gill Sans MT"/>
                <a:cs typeface="Gill Sans MT"/>
              </a:rPr>
              <a:t>from</a:t>
            </a:r>
            <a:r>
              <a:rPr sz="1600" spc="-25" dirty="0">
                <a:solidFill>
                  <a:srgbClr val="1F3863"/>
                </a:solidFill>
                <a:latin typeface="Gill Sans MT"/>
                <a:cs typeface="Gill Sans MT"/>
              </a:rPr>
              <a:t> </a:t>
            </a:r>
            <a:r>
              <a:rPr sz="1600" spc="70" dirty="0">
                <a:solidFill>
                  <a:srgbClr val="1F3863"/>
                </a:solidFill>
                <a:latin typeface="Gill Sans MT"/>
                <a:cs typeface="Gill Sans MT"/>
              </a:rPr>
              <a:t>2015-2019)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Gill Sans MT"/>
              <a:cs typeface="Gill Sans MT"/>
            </a:endParaRPr>
          </a:p>
          <a:p>
            <a:pPr marL="8116570" algn="just">
              <a:lnSpc>
                <a:spcPct val="100000"/>
              </a:lnSpc>
            </a:pPr>
            <a:r>
              <a:rPr sz="2400" spc="-40" dirty="0">
                <a:solidFill>
                  <a:srgbClr val="F69C1D"/>
                </a:solidFill>
                <a:latin typeface="Gill Sans MT"/>
                <a:cs typeface="Gill Sans MT"/>
              </a:rPr>
              <a:t>A</a:t>
            </a:r>
            <a:r>
              <a:rPr sz="2400" spc="-100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120" dirty="0">
                <a:solidFill>
                  <a:srgbClr val="F69C1D"/>
                </a:solidFill>
                <a:latin typeface="Gill Sans MT"/>
                <a:cs typeface="Gill Sans MT"/>
              </a:rPr>
              <a:t>traffic</a:t>
            </a:r>
            <a:r>
              <a:rPr sz="2400" spc="-85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120" dirty="0">
                <a:solidFill>
                  <a:srgbClr val="F69C1D"/>
                </a:solidFill>
                <a:latin typeface="Gill Sans MT"/>
                <a:cs typeface="Gill Sans MT"/>
              </a:rPr>
              <a:t>fatality</a:t>
            </a:r>
            <a:r>
              <a:rPr sz="2400" spc="-100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180" dirty="0">
                <a:solidFill>
                  <a:srgbClr val="F69C1D"/>
                </a:solidFill>
                <a:latin typeface="Gill Sans MT"/>
                <a:cs typeface="Gill Sans MT"/>
              </a:rPr>
              <a:t>is</a:t>
            </a:r>
            <a:endParaRPr sz="2400">
              <a:latin typeface="Gill Sans MT"/>
              <a:cs typeface="Gill Sans MT"/>
            </a:endParaRPr>
          </a:p>
          <a:p>
            <a:pPr marL="8091805" marR="5080" indent="120014" algn="just">
              <a:lnSpc>
                <a:spcPct val="100000"/>
              </a:lnSpc>
            </a:pPr>
            <a:r>
              <a:rPr sz="2400" spc="135" dirty="0">
                <a:solidFill>
                  <a:srgbClr val="F69C1D"/>
                </a:solidFill>
                <a:latin typeface="Gill Sans MT"/>
                <a:cs typeface="Gill Sans MT"/>
              </a:rPr>
              <a:t>1.27 </a:t>
            </a:r>
            <a:r>
              <a:rPr sz="2400" spc="140" dirty="0">
                <a:solidFill>
                  <a:srgbClr val="F69C1D"/>
                </a:solidFill>
                <a:latin typeface="Gill Sans MT"/>
                <a:cs typeface="Gill Sans MT"/>
              </a:rPr>
              <a:t>times </a:t>
            </a:r>
            <a:r>
              <a:rPr sz="2400" spc="70" dirty="0">
                <a:solidFill>
                  <a:srgbClr val="F69C1D"/>
                </a:solidFill>
                <a:latin typeface="Gill Sans MT"/>
                <a:cs typeface="Gill Sans MT"/>
              </a:rPr>
              <a:t>more </a:t>
            </a:r>
            <a:r>
              <a:rPr sz="2400" spc="-655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70" dirty="0">
                <a:solidFill>
                  <a:srgbClr val="F69C1D"/>
                </a:solidFill>
                <a:latin typeface="Gill Sans MT"/>
                <a:cs typeface="Gill Sans MT"/>
              </a:rPr>
              <a:t>likely </a:t>
            </a:r>
            <a:r>
              <a:rPr sz="2400" spc="10" dirty="0">
                <a:solidFill>
                  <a:srgbClr val="F69C1D"/>
                </a:solidFill>
                <a:latin typeface="Gill Sans MT"/>
                <a:cs typeface="Gill Sans MT"/>
              </a:rPr>
              <a:t>to </a:t>
            </a:r>
            <a:r>
              <a:rPr sz="2400" spc="85" dirty="0">
                <a:solidFill>
                  <a:srgbClr val="F69C1D"/>
                </a:solidFill>
                <a:latin typeface="Gill Sans MT"/>
                <a:cs typeface="Gill Sans MT"/>
              </a:rPr>
              <a:t>occur in </a:t>
            </a:r>
            <a:r>
              <a:rPr sz="2400" spc="90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125" dirty="0">
                <a:solidFill>
                  <a:srgbClr val="F69C1D"/>
                </a:solidFill>
                <a:latin typeface="Gill Sans MT"/>
                <a:cs typeface="Gill Sans MT"/>
              </a:rPr>
              <a:t>Dallas</a:t>
            </a:r>
            <a:r>
              <a:rPr sz="2400" spc="-100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120" dirty="0">
                <a:solidFill>
                  <a:srgbClr val="F69C1D"/>
                </a:solidFill>
                <a:latin typeface="Gill Sans MT"/>
                <a:cs typeface="Gill Sans MT"/>
              </a:rPr>
              <a:t>than</a:t>
            </a:r>
            <a:r>
              <a:rPr sz="2400" spc="-80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85" dirty="0">
                <a:solidFill>
                  <a:srgbClr val="F69C1D"/>
                </a:solidFill>
                <a:latin typeface="Gill Sans MT"/>
                <a:cs typeface="Gill Sans MT"/>
              </a:rPr>
              <a:t>in</a:t>
            </a:r>
            <a:r>
              <a:rPr sz="2400" spc="-95" dirty="0">
                <a:solidFill>
                  <a:srgbClr val="F69C1D"/>
                </a:solidFill>
                <a:latin typeface="Gill Sans MT"/>
                <a:cs typeface="Gill Sans MT"/>
              </a:rPr>
              <a:t> </a:t>
            </a:r>
            <a:r>
              <a:rPr sz="2400" spc="20" dirty="0">
                <a:solidFill>
                  <a:srgbClr val="F69C1D"/>
                </a:solidFill>
                <a:latin typeface="Gill Sans MT"/>
                <a:cs typeface="Gill Sans MT"/>
              </a:rPr>
              <a:t>Fort</a:t>
            </a:r>
            <a:endParaRPr sz="2400">
              <a:latin typeface="Gill Sans MT"/>
              <a:cs typeface="Gill Sans MT"/>
            </a:endParaRPr>
          </a:p>
          <a:p>
            <a:pPr marR="784225" algn="r">
              <a:lnSpc>
                <a:spcPct val="100000"/>
              </a:lnSpc>
              <a:spcBef>
                <a:spcPts val="5"/>
              </a:spcBef>
            </a:pPr>
            <a:r>
              <a:rPr sz="2400" spc="-50" dirty="0">
                <a:solidFill>
                  <a:srgbClr val="F69C1D"/>
                </a:solidFill>
                <a:latin typeface="Gill Sans MT"/>
                <a:cs typeface="Gill Sans MT"/>
              </a:rPr>
              <a:t>Worth.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5154" y="6306108"/>
            <a:ext cx="5900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Source:</a:t>
            </a:r>
            <a:r>
              <a:rPr sz="900" spc="-2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0" dirty="0">
                <a:solidFill>
                  <a:srgbClr val="7E7E7E"/>
                </a:solidFill>
                <a:latin typeface="Gill Sans MT"/>
                <a:cs typeface="Gill Sans MT"/>
              </a:rPr>
              <a:t>National</a:t>
            </a:r>
            <a:r>
              <a:rPr sz="900" spc="-1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45" dirty="0">
                <a:solidFill>
                  <a:srgbClr val="7E7E7E"/>
                </a:solidFill>
                <a:latin typeface="Gill Sans MT"/>
                <a:cs typeface="Gill Sans MT"/>
              </a:rPr>
              <a:t>Highway</a:t>
            </a:r>
            <a:r>
              <a:rPr sz="900" spc="-2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40" dirty="0">
                <a:solidFill>
                  <a:srgbClr val="7E7E7E"/>
                </a:solidFill>
                <a:latin typeface="Gill Sans MT"/>
                <a:cs typeface="Gill Sans MT"/>
              </a:rPr>
              <a:t>Traffic</a:t>
            </a:r>
            <a:r>
              <a:rPr sz="90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60" dirty="0">
                <a:solidFill>
                  <a:srgbClr val="7E7E7E"/>
                </a:solidFill>
                <a:latin typeface="Gill Sans MT"/>
                <a:cs typeface="Gill Sans MT"/>
              </a:rPr>
              <a:t>Safety</a:t>
            </a:r>
            <a:r>
              <a:rPr sz="900" spc="-3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25" dirty="0">
                <a:solidFill>
                  <a:srgbClr val="7E7E7E"/>
                </a:solidFill>
                <a:latin typeface="Gill Sans MT"/>
                <a:cs typeface="Gill Sans MT"/>
              </a:rPr>
              <a:t>Administration,</a:t>
            </a:r>
            <a:r>
              <a:rPr sz="900" spc="1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Annual</a:t>
            </a:r>
            <a:r>
              <a:rPr sz="900" spc="1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40" dirty="0">
                <a:solidFill>
                  <a:srgbClr val="7E7E7E"/>
                </a:solidFill>
                <a:latin typeface="Gill Sans MT"/>
                <a:cs typeface="Gill Sans MT"/>
              </a:rPr>
              <a:t>Traffic</a:t>
            </a:r>
            <a:r>
              <a:rPr sz="900" spc="-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60" dirty="0">
                <a:solidFill>
                  <a:srgbClr val="7E7E7E"/>
                </a:solidFill>
                <a:latin typeface="Gill Sans MT"/>
                <a:cs typeface="Gill Sans MT"/>
              </a:rPr>
              <a:t>Safety</a:t>
            </a:r>
            <a:r>
              <a:rPr sz="900" spc="-30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70" dirty="0">
                <a:solidFill>
                  <a:srgbClr val="7E7E7E"/>
                </a:solidFill>
                <a:latin typeface="Gill Sans MT"/>
                <a:cs typeface="Gill Sans MT"/>
              </a:rPr>
              <a:t>Facts</a:t>
            </a:r>
            <a:r>
              <a:rPr sz="900" spc="2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140" dirty="0">
                <a:solidFill>
                  <a:srgbClr val="7E7E7E"/>
                </a:solidFill>
                <a:latin typeface="Gill Sans MT"/>
                <a:cs typeface="Gill Sans MT"/>
              </a:rPr>
              <a:t>–</a:t>
            </a:r>
            <a:r>
              <a:rPr sz="900" spc="-1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2015,</a:t>
            </a:r>
            <a:r>
              <a:rPr sz="900" spc="-3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2016,</a:t>
            </a:r>
            <a:r>
              <a:rPr sz="900" spc="-3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2017,</a:t>
            </a:r>
            <a:r>
              <a:rPr sz="900" spc="-3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35" dirty="0">
                <a:solidFill>
                  <a:srgbClr val="7E7E7E"/>
                </a:solidFill>
                <a:latin typeface="Gill Sans MT"/>
                <a:cs typeface="Gill Sans MT"/>
              </a:rPr>
              <a:t>2018,</a:t>
            </a:r>
            <a:r>
              <a:rPr sz="900" spc="-35" dirty="0">
                <a:solidFill>
                  <a:srgbClr val="7E7E7E"/>
                </a:solidFill>
                <a:latin typeface="Gill Sans MT"/>
                <a:cs typeface="Gill Sans MT"/>
              </a:rPr>
              <a:t> </a:t>
            </a:r>
            <a:r>
              <a:rPr sz="900" spc="50" dirty="0">
                <a:solidFill>
                  <a:srgbClr val="7E7E7E"/>
                </a:solidFill>
                <a:latin typeface="Gill Sans MT"/>
                <a:cs typeface="Gill Sans MT"/>
              </a:rPr>
              <a:t>2019.</a:t>
            </a:r>
            <a:endParaRPr sz="9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7654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Focus</a:t>
            </a:r>
            <a:r>
              <a:rPr spc="15" dirty="0"/>
              <a:t> </a:t>
            </a:r>
            <a:r>
              <a:rPr spc="-5" dirty="0"/>
              <a:t>Areas</a:t>
            </a:r>
            <a:r>
              <a:rPr dirty="0"/>
              <a:t> </a:t>
            </a:r>
            <a:r>
              <a:rPr spc="-5" dirty="0"/>
              <a:t>for</a:t>
            </a:r>
            <a:r>
              <a:rPr spc="25" dirty="0"/>
              <a:t> </a:t>
            </a:r>
            <a:r>
              <a:rPr spc="-5" dirty="0"/>
              <a:t>the</a:t>
            </a:r>
            <a:r>
              <a:rPr spc="5" dirty="0"/>
              <a:t> </a:t>
            </a:r>
            <a:r>
              <a:rPr spc="-5" dirty="0"/>
              <a:t>Action</a:t>
            </a:r>
            <a:r>
              <a:rPr spc="25" dirty="0"/>
              <a:t> </a:t>
            </a:r>
            <a:r>
              <a:rPr spc="-10" dirty="0"/>
              <a:t>Plan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1775313" y="66176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pPr marL="38100">
                <a:lnSpc>
                  <a:spcPts val="1240"/>
                </a:lnSpc>
              </a:pPr>
              <a:t>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97458" y="1129410"/>
            <a:ext cx="10443210" cy="485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3E87"/>
                </a:solidFill>
                <a:latin typeface="Century Gothic"/>
                <a:cs typeface="Century Gothic"/>
              </a:rPr>
              <a:t>Topic</a:t>
            </a:r>
            <a:r>
              <a:rPr sz="3600" b="1" spc="-14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Focus</a:t>
            </a:r>
            <a:r>
              <a:rPr sz="3200" b="1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Areas</a:t>
            </a:r>
            <a:endParaRPr sz="32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19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Pedestrian-Involved</a:t>
            </a:r>
            <a:r>
              <a:rPr sz="2800" b="1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Crashes</a:t>
            </a:r>
            <a:r>
              <a:rPr sz="2800" b="1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(36%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of</a:t>
            </a:r>
            <a:r>
              <a:rPr sz="280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severe</a:t>
            </a:r>
            <a:r>
              <a:rPr sz="2800" spc="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crashes)</a:t>
            </a:r>
            <a:endParaRPr sz="28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Speeding/Unsafe</a:t>
            </a:r>
            <a:r>
              <a:rPr sz="2800" b="1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Travel</a:t>
            </a:r>
            <a:r>
              <a:rPr sz="2800" b="1" spc="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Speeds</a:t>
            </a:r>
            <a:r>
              <a:rPr sz="2800" b="1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(19%)</a:t>
            </a:r>
            <a:endParaRPr sz="28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Under</a:t>
            </a:r>
            <a:r>
              <a:rPr sz="2800" b="1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the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 Influence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(14%)</a:t>
            </a:r>
            <a:endParaRPr sz="28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Not</a:t>
            </a:r>
            <a:r>
              <a:rPr sz="2800" b="1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Using</a:t>
            </a:r>
            <a:r>
              <a:rPr sz="2800" b="1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Proper</a:t>
            </a:r>
            <a:r>
              <a:rPr sz="2800" b="1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Restraints</a:t>
            </a:r>
            <a:r>
              <a:rPr sz="2800" b="1" spc="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(Seat</a:t>
            </a:r>
            <a:r>
              <a:rPr sz="28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Belt,</a:t>
            </a:r>
            <a:r>
              <a:rPr sz="2800" spc="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Car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Seat)</a:t>
            </a:r>
            <a:r>
              <a:rPr sz="2800" spc="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(16%)</a:t>
            </a:r>
            <a:endParaRPr sz="28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8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Left-Turn</a:t>
            </a:r>
            <a:r>
              <a:rPr sz="2800" b="1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Crashes</a:t>
            </a:r>
            <a:r>
              <a:rPr sz="2800" b="1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(10%)</a:t>
            </a:r>
            <a:endParaRPr sz="28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spcBef>
                <a:spcPts val="8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Red</a:t>
            </a:r>
            <a:r>
              <a:rPr sz="2800" b="1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Light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Running</a:t>
            </a:r>
            <a:r>
              <a:rPr sz="28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(10%)</a:t>
            </a:r>
            <a:endParaRPr sz="2800">
              <a:latin typeface="Century Gothic"/>
              <a:cs typeface="Century Gothic"/>
            </a:endParaRPr>
          </a:p>
          <a:p>
            <a:pPr marL="469900" marR="5080" indent="-457200">
              <a:lnSpc>
                <a:spcPct val="100000"/>
              </a:lnSpc>
              <a:spcBef>
                <a:spcPts val="79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Distracted</a:t>
            </a:r>
            <a:r>
              <a:rPr sz="2800" b="1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Driving</a:t>
            </a:r>
            <a:r>
              <a:rPr sz="2800" b="1" spc="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(only</a:t>
            </a:r>
            <a:r>
              <a:rPr sz="28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5%</a:t>
            </a:r>
            <a:r>
              <a:rPr sz="2800" spc="5" dirty="0">
                <a:solidFill>
                  <a:srgbClr val="003E87"/>
                </a:solidFill>
                <a:latin typeface="Century Gothic"/>
                <a:cs typeface="Century Gothic"/>
              </a:rPr>
              <a:t> in</a:t>
            </a:r>
            <a:r>
              <a:rPr sz="28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crash</a:t>
            </a:r>
            <a:r>
              <a:rPr sz="28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data,</a:t>
            </a:r>
            <a:r>
              <a:rPr sz="28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but</a:t>
            </a:r>
            <a:r>
              <a:rPr sz="2800" spc="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a</a:t>
            </a:r>
            <a:r>
              <a:rPr sz="280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top</a:t>
            </a:r>
            <a:r>
              <a:rPr sz="2800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003E87"/>
                </a:solidFill>
                <a:latin typeface="Century Gothic"/>
                <a:cs typeface="Century Gothic"/>
              </a:rPr>
              <a:t>priority </a:t>
            </a:r>
            <a:r>
              <a:rPr sz="2800" spc="-76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003E87"/>
                </a:solidFill>
                <a:latin typeface="Century Gothic"/>
                <a:cs typeface="Century Gothic"/>
              </a:rPr>
              <a:t>in</a:t>
            </a:r>
            <a:r>
              <a:rPr sz="2800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the</a:t>
            </a:r>
            <a:r>
              <a:rPr sz="2800" spc="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800" spc="-10" dirty="0">
                <a:solidFill>
                  <a:srgbClr val="003E87"/>
                </a:solidFill>
                <a:latin typeface="Century Gothic"/>
                <a:cs typeface="Century Gothic"/>
              </a:rPr>
              <a:t>survey)</a:t>
            </a:r>
            <a:endParaRPr sz="28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69647" y="1144269"/>
            <a:ext cx="5603240" cy="5340985"/>
            <a:chOff x="6069647" y="1144269"/>
            <a:chExt cx="5603240" cy="5340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79235" y="1264919"/>
              <a:ext cx="5507736" cy="5210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74409" y="1260157"/>
              <a:ext cx="5517515" cy="5220335"/>
            </a:xfrm>
            <a:custGeom>
              <a:avLst/>
              <a:gdLst/>
              <a:ahLst/>
              <a:cxnLst/>
              <a:rect l="l" t="t" r="r" b="b"/>
              <a:pathLst>
                <a:path w="5517515" h="5220335">
                  <a:moveTo>
                    <a:pt x="0" y="5220081"/>
                  </a:moveTo>
                  <a:lnTo>
                    <a:pt x="5517261" y="5220081"/>
                  </a:lnTo>
                  <a:lnTo>
                    <a:pt x="5517261" y="0"/>
                  </a:lnTo>
                  <a:lnTo>
                    <a:pt x="0" y="0"/>
                  </a:lnTo>
                  <a:lnTo>
                    <a:pt x="0" y="52200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94875" y="1150619"/>
              <a:ext cx="2371725" cy="1187450"/>
            </a:xfrm>
            <a:custGeom>
              <a:avLst/>
              <a:gdLst/>
              <a:ahLst/>
              <a:cxnLst/>
              <a:rect l="l" t="t" r="r" b="b"/>
              <a:pathLst>
                <a:path w="2371725" h="1187450">
                  <a:moveTo>
                    <a:pt x="2371344" y="0"/>
                  </a:moveTo>
                  <a:lnTo>
                    <a:pt x="0" y="0"/>
                  </a:lnTo>
                  <a:lnTo>
                    <a:pt x="0" y="1187196"/>
                  </a:lnTo>
                  <a:lnTo>
                    <a:pt x="2371344" y="1187196"/>
                  </a:lnTo>
                  <a:lnTo>
                    <a:pt x="23713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94875" y="1150619"/>
              <a:ext cx="2371725" cy="1187450"/>
            </a:xfrm>
            <a:custGeom>
              <a:avLst/>
              <a:gdLst/>
              <a:ahLst/>
              <a:cxnLst/>
              <a:rect l="l" t="t" r="r" b="b"/>
              <a:pathLst>
                <a:path w="2371725" h="1187450">
                  <a:moveTo>
                    <a:pt x="0" y="1187196"/>
                  </a:moveTo>
                  <a:lnTo>
                    <a:pt x="2371344" y="1187196"/>
                  </a:lnTo>
                  <a:lnTo>
                    <a:pt x="2371344" y="0"/>
                  </a:lnTo>
                  <a:lnTo>
                    <a:pt x="0" y="0"/>
                  </a:lnTo>
                  <a:lnTo>
                    <a:pt x="0" y="1187196"/>
                  </a:lnTo>
                  <a:close/>
                </a:path>
              </a:pathLst>
            </a:custGeom>
            <a:ln w="127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12223" y="2031491"/>
              <a:ext cx="414527" cy="2331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2223" y="1447799"/>
              <a:ext cx="414527" cy="2651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2223" y="1734311"/>
              <a:ext cx="414527" cy="29260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7458" y="263093"/>
            <a:ext cx="76549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Focus</a:t>
            </a:r>
            <a:r>
              <a:rPr spc="15" dirty="0"/>
              <a:t> </a:t>
            </a:r>
            <a:r>
              <a:rPr spc="-5" dirty="0"/>
              <a:t>Areas</a:t>
            </a:r>
            <a:r>
              <a:rPr dirty="0"/>
              <a:t> </a:t>
            </a:r>
            <a:r>
              <a:rPr spc="-5" dirty="0"/>
              <a:t>for</a:t>
            </a:r>
            <a:r>
              <a:rPr spc="25" dirty="0"/>
              <a:t> </a:t>
            </a:r>
            <a:r>
              <a:rPr spc="-5" dirty="0"/>
              <a:t>the</a:t>
            </a:r>
            <a:r>
              <a:rPr spc="5" dirty="0"/>
              <a:t> </a:t>
            </a:r>
            <a:r>
              <a:rPr spc="-5" dirty="0"/>
              <a:t>Action</a:t>
            </a:r>
            <a:r>
              <a:rPr spc="25" dirty="0"/>
              <a:t> </a:t>
            </a:r>
            <a:r>
              <a:rPr spc="-10" dirty="0"/>
              <a:t>Plan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1775313" y="6617614"/>
            <a:ext cx="2444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Calibri"/>
                <a:ea typeface="+mn-ea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lang="en-US" smtClean="0"/>
              <a:pPr marL="38100">
                <a:lnSpc>
                  <a:spcPts val="1240"/>
                </a:lnSpc>
              </a:pPr>
              <a:t>9</a:t>
            </a:fld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97458" y="995804"/>
            <a:ext cx="5073650" cy="5094605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775"/>
              </a:spcBef>
            </a:pP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Geographic</a:t>
            </a:r>
            <a:r>
              <a:rPr sz="3200" b="1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Focus</a:t>
            </a:r>
            <a:r>
              <a:rPr sz="32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3200" b="1" dirty="0">
                <a:solidFill>
                  <a:srgbClr val="003E87"/>
                </a:solidFill>
                <a:latin typeface="Century Gothic"/>
                <a:cs typeface="Century Gothic"/>
              </a:rPr>
              <a:t>Areas</a:t>
            </a:r>
            <a:endParaRPr sz="3200">
              <a:latin typeface="Century Gothic"/>
              <a:cs typeface="Century Gothic"/>
            </a:endParaRPr>
          </a:p>
          <a:p>
            <a:pPr marL="286385" marR="5080" indent="-274320">
              <a:lnSpc>
                <a:spcPct val="100099"/>
              </a:lnSpc>
              <a:spcBef>
                <a:spcPts val="1250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2400" b="1" spc="-5" dirty="0">
                <a:solidFill>
                  <a:srgbClr val="003E87"/>
                </a:solidFill>
                <a:latin typeface="Century Gothic"/>
                <a:cs typeface="Century Gothic"/>
              </a:rPr>
              <a:t>High</a:t>
            </a:r>
            <a:r>
              <a:rPr sz="2400" b="1" spc="18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3E87"/>
                </a:solidFill>
                <a:latin typeface="Century Gothic"/>
                <a:cs typeface="Century Gothic"/>
              </a:rPr>
              <a:t>Injury</a:t>
            </a:r>
            <a:r>
              <a:rPr sz="2400" b="1" spc="16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3E87"/>
                </a:solidFill>
                <a:latin typeface="Century Gothic"/>
                <a:cs typeface="Century Gothic"/>
              </a:rPr>
              <a:t>Network</a:t>
            </a:r>
            <a:r>
              <a:rPr sz="2400" b="1" spc="18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003E87"/>
                </a:solidFill>
                <a:latin typeface="Century Gothic"/>
                <a:cs typeface="Century Gothic"/>
              </a:rPr>
              <a:t>(HIN): </a:t>
            </a:r>
            <a:r>
              <a:rPr sz="2400" b="1" spc="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streets where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a disproportionate </a:t>
            </a:r>
            <a:r>
              <a:rPr sz="2400" spc="-6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number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of severe crashes </a:t>
            </a:r>
            <a:r>
              <a:rPr sz="2400" spc="5" dirty="0">
                <a:solidFill>
                  <a:srgbClr val="003E87"/>
                </a:solidFill>
                <a:latin typeface="Century Gothic"/>
                <a:cs typeface="Century Gothic"/>
              </a:rPr>
              <a:t>have </a:t>
            </a:r>
            <a:r>
              <a:rPr sz="2400" spc="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occurred.</a:t>
            </a:r>
            <a:endParaRPr sz="2400">
              <a:latin typeface="Century Gothic"/>
              <a:cs typeface="Century Gothic"/>
            </a:endParaRPr>
          </a:p>
          <a:p>
            <a:pPr marL="286385" marR="469265" indent="-2743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2400" spc="-10" dirty="0">
                <a:solidFill>
                  <a:srgbClr val="003E87"/>
                </a:solidFill>
                <a:latin typeface="Century Gothic"/>
                <a:cs typeface="Century Gothic"/>
              </a:rPr>
              <a:t>In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Dallas, 8%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of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streets (non-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 freeways)</a:t>
            </a:r>
            <a:r>
              <a:rPr sz="2400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account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for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60%</a:t>
            </a:r>
            <a:r>
              <a:rPr sz="2400" spc="-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of </a:t>
            </a:r>
            <a:r>
              <a:rPr sz="2400" spc="-6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severe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crashes.</a:t>
            </a:r>
            <a:endParaRPr sz="2400">
              <a:latin typeface="Century Gothic"/>
              <a:cs typeface="Century Gothic"/>
            </a:endParaRPr>
          </a:p>
          <a:p>
            <a:pPr marL="287020" indent="-274320">
              <a:lnSpc>
                <a:spcPct val="100000"/>
              </a:lnSpc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Of</a:t>
            </a:r>
            <a:r>
              <a:rPr sz="24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the</a:t>
            </a:r>
            <a:r>
              <a:rPr sz="2400" spc="-1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roadways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 that</a:t>
            </a:r>
            <a:r>
              <a:rPr sz="2400" spc="-2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account</a:t>
            </a:r>
            <a:endParaRPr sz="2400">
              <a:latin typeface="Century Gothic"/>
              <a:cs typeface="Century Gothic"/>
            </a:endParaRPr>
          </a:p>
          <a:p>
            <a:pPr marL="286385">
              <a:lnSpc>
                <a:spcPct val="100000"/>
              </a:lnSpc>
            </a:pP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for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the</a:t>
            </a:r>
            <a:r>
              <a:rPr sz="2400" spc="-2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dirty="0">
                <a:solidFill>
                  <a:srgbClr val="003E87"/>
                </a:solidFill>
                <a:latin typeface="Century Gothic"/>
                <a:cs typeface="Century Gothic"/>
              </a:rPr>
              <a:t>remaining</a:t>
            </a:r>
            <a:r>
              <a:rPr sz="2400" spc="-7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003E87"/>
                </a:solidFill>
                <a:latin typeface="Century Gothic"/>
                <a:cs typeface="Century Gothic"/>
              </a:rPr>
              <a:t>40%:</a:t>
            </a:r>
            <a:endParaRPr sz="2400">
              <a:latin typeface="Century Gothic"/>
              <a:cs typeface="Century Gothic"/>
            </a:endParaRPr>
          </a:p>
          <a:p>
            <a:pPr marL="743585" marR="565150" lvl="1" indent="-274320">
              <a:lnSpc>
                <a:spcPct val="100000"/>
              </a:lnSpc>
              <a:spcBef>
                <a:spcPts val="5"/>
              </a:spcBef>
              <a:buSzPct val="90000"/>
              <a:buChar char="–"/>
              <a:tabLst>
                <a:tab pos="743585" algn="l"/>
                <a:tab pos="744220" algn="l"/>
              </a:tabLst>
            </a:pP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15%</a:t>
            </a:r>
            <a:r>
              <a:rPr sz="20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of</a:t>
            </a:r>
            <a:r>
              <a:rPr sz="2000" spc="-1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severe</a:t>
            </a:r>
            <a:r>
              <a:rPr sz="2000" spc="-5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crashes</a:t>
            </a:r>
            <a:r>
              <a:rPr sz="20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were</a:t>
            </a:r>
            <a:r>
              <a:rPr sz="20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on </a:t>
            </a:r>
            <a:r>
              <a:rPr sz="2000" spc="-5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other</a:t>
            </a:r>
            <a:r>
              <a:rPr sz="2000" spc="-4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streets</a:t>
            </a:r>
            <a:r>
              <a:rPr sz="2000" spc="-5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(non-freeways)</a:t>
            </a:r>
            <a:endParaRPr sz="2000">
              <a:latin typeface="Century Gothic"/>
              <a:cs typeface="Century Gothic"/>
            </a:endParaRPr>
          </a:p>
          <a:p>
            <a:pPr marL="743585" lvl="1" indent="-274320">
              <a:lnSpc>
                <a:spcPct val="100000"/>
              </a:lnSpc>
              <a:buSzPct val="90000"/>
              <a:buChar char="–"/>
              <a:tabLst>
                <a:tab pos="743585" algn="l"/>
                <a:tab pos="744220" algn="l"/>
              </a:tabLst>
            </a:pP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25%</a:t>
            </a:r>
            <a:r>
              <a:rPr sz="2000" spc="-30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dirty="0">
                <a:solidFill>
                  <a:srgbClr val="003E87"/>
                </a:solidFill>
                <a:latin typeface="Century Gothic"/>
                <a:cs typeface="Century Gothic"/>
              </a:rPr>
              <a:t>were</a:t>
            </a:r>
            <a:r>
              <a:rPr sz="2000" spc="-35" dirty="0">
                <a:solidFill>
                  <a:srgbClr val="003E87"/>
                </a:solidFill>
                <a:latin typeface="Century Gothic"/>
                <a:cs typeface="Century Gothic"/>
              </a:rPr>
              <a:t> </a:t>
            </a:r>
            <a:r>
              <a:rPr sz="2000" spc="-5" dirty="0">
                <a:solidFill>
                  <a:srgbClr val="003E87"/>
                </a:solidFill>
                <a:latin typeface="Century Gothic"/>
                <a:cs typeface="Century Gothic"/>
              </a:rPr>
              <a:t>on freeways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01226" y="1162278"/>
            <a:ext cx="2286000" cy="108839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37795">
              <a:lnSpc>
                <a:spcPct val="100000"/>
              </a:lnSpc>
              <a:spcBef>
                <a:spcPts val="440"/>
              </a:spcBef>
            </a:pPr>
            <a:r>
              <a:rPr sz="1400" b="1" spc="-5" dirty="0">
                <a:latin typeface="Arial"/>
                <a:cs typeface="Arial"/>
              </a:rPr>
              <a:t>LEGEND</a:t>
            </a:r>
            <a:endParaRPr sz="1400">
              <a:latin typeface="Arial"/>
              <a:cs typeface="Arial"/>
            </a:endParaRPr>
          </a:p>
          <a:p>
            <a:pPr marL="598805" marR="130810">
              <a:lnSpc>
                <a:spcPts val="217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High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Injury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Network </a:t>
            </a:r>
            <a:r>
              <a:rPr sz="1400" spc="-375" dirty="0">
                <a:latin typeface="Arial"/>
                <a:cs typeface="Arial"/>
              </a:rPr>
              <a:t> </a:t>
            </a:r>
            <a:r>
              <a:rPr sz="1400" spc="-55" dirty="0">
                <a:latin typeface="Arial"/>
                <a:cs typeface="Arial"/>
              </a:rPr>
              <a:t>Top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50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Street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Miles</a:t>
            </a:r>
            <a:endParaRPr sz="1400">
              <a:latin typeface="Arial"/>
              <a:cs typeface="Arial"/>
            </a:endParaRPr>
          </a:p>
          <a:p>
            <a:pPr marL="598805">
              <a:lnSpc>
                <a:spcPct val="100000"/>
              </a:lnSpc>
              <a:spcBef>
                <a:spcPts val="320"/>
              </a:spcBef>
            </a:pPr>
            <a:r>
              <a:rPr sz="1400" spc="-16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op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50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Inter</a:t>
            </a:r>
            <a:r>
              <a:rPr sz="1400" spc="-10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dirty="0">
                <a:latin typeface="Arial"/>
                <a:cs typeface="Arial"/>
              </a:rPr>
              <a:t>ti</a:t>
            </a:r>
            <a:r>
              <a:rPr sz="1400" spc="-15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ns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278</TotalTime>
  <Words>1202</Words>
  <Application>Microsoft Office PowerPoint</Application>
  <PresentationFormat>Widescreen</PresentationFormat>
  <Paragraphs>268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Century Gothic</vt:lpstr>
      <vt:lpstr>Gill Sans MT</vt:lpstr>
      <vt:lpstr>Tahoma</vt:lpstr>
      <vt:lpstr>Times New Roman</vt:lpstr>
      <vt:lpstr>Tw Cen MT</vt:lpstr>
      <vt:lpstr>Wingdings</vt:lpstr>
      <vt:lpstr>Office Theme</vt:lpstr>
      <vt:lpstr>PowerPoint Presentation</vt:lpstr>
      <vt:lpstr>PowerPoint Presentation</vt:lpstr>
      <vt:lpstr>Vision Zero  Action Plan</vt:lpstr>
      <vt:lpstr>Background</vt:lpstr>
      <vt:lpstr>Vision Zero Action Plan Development</vt:lpstr>
      <vt:lpstr>Vision Zero Action Plan Development</vt:lpstr>
      <vt:lpstr>The State of Traffic Safety in Dallas</vt:lpstr>
      <vt:lpstr>Focus Areas for the Action Plan</vt:lpstr>
      <vt:lpstr>Focus Areas for the Action Plan</vt:lpstr>
      <vt:lpstr>Recommendations</vt:lpstr>
      <vt:lpstr>Update of the City’s  Sidewalk Master Plan  and Sidewalk Project  Prioritization Process</vt:lpstr>
      <vt:lpstr>What is it?</vt:lpstr>
      <vt:lpstr>What we’ve heard</vt:lpstr>
      <vt:lpstr>Prioritization Map</vt:lpstr>
      <vt:lpstr>Council Specific</vt:lpstr>
      <vt:lpstr>Council District 1</vt:lpstr>
      <vt:lpstr>Trail Network Status</vt:lpstr>
      <vt:lpstr>Trail Network Status</vt:lpstr>
      <vt:lpstr>Trail Network Status</vt:lpstr>
      <vt:lpstr>Trail Network Status</vt:lpstr>
      <vt:lpstr>Jefferson</vt:lpstr>
      <vt:lpstr>PowerPoint Presentation</vt:lpstr>
      <vt:lpstr>PowerPoint Presentation</vt:lpstr>
      <vt:lpstr>Traffic Study by City of Dallas</vt:lpstr>
      <vt:lpstr>PowerPoint Presentation</vt:lpstr>
      <vt:lpstr>PowerPoint Presentation</vt:lpstr>
      <vt:lpstr>Pedestrian Refuge Islands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Amaya, Everardo</dc:creator>
  <cp:lastModifiedBy>Chad West</cp:lastModifiedBy>
  <cp:revision>6</cp:revision>
  <dcterms:created xsi:type="dcterms:W3CDTF">2022-03-09T18:39:49Z</dcterms:created>
  <dcterms:modified xsi:type="dcterms:W3CDTF">2022-04-26T23:29:32Z</dcterms:modified>
</cp:coreProperties>
</file>